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Default Extension="gif" ContentType="image/gif"/>
  <Default Extension="tiff" ContentType="image/tif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300" r:id="rId9"/>
    <p:sldId id="265" r:id="rId10"/>
    <p:sldId id="306" r:id="rId11"/>
    <p:sldId id="301" r:id="rId12"/>
    <p:sldId id="299" r:id="rId13"/>
    <p:sldId id="266" r:id="rId14"/>
    <p:sldId id="267" r:id="rId15"/>
    <p:sldId id="268" r:id="rId16"/>
    <p:sldId id="269" r:id="rId17"/>
    <p:sldId id="270" r:id="rId18"/>
    <p:sldId id="293" r:id="rId19"/>
    <p:sldId id="302" r:id="rId20"/>
    <p:sldId id="273" r:id="rId21"/>
    <p:sldId id="274" r:id="rId22"/>
    <p:sldId id="294" r:id="rId23"/>
    <p:sldId id="303" r:id="rId24"/>
    <p:sldId id="276" r:id="rId25"/>
    <p:sldId id="277" r:id="rId26"/>
    <p:sldId id="295" r:id="rId27"/>
    <p:sldId id="304" r:id="rId28"/>
    <p:sldId id="278" r:id="rId29"/>
    <p:sldId id="279" r:id="rId30"/>
    <p:sldId id="281" r:id="rId31"/>
    <p:sldId id="280" r:id="rId32"/>
    <p:sldId id="282" r:id="rId33"/>
    <p:sldId id="296" r:id="rId34"/>
    <p:sldId id="283" r:id="rId35"/>
    <p:sldId id="284" r:id="rId36"/>
    <p:sldId id="286" r:id="rId37"/>
    <p:sldId id="285" r:id="rId38"/>
    <p:sldId id="287" r:id="rId39"/>
    <p:sldId id="288" r:id="rId40"/>
    <p:sldId id="289" r:id="rId41"/>
    <p:sldId id="297" r:id="rId42"/>
    <p:sldId id="29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AF4DA"/>
    <a:srgbClr val="F3E4BD"/>
    <a:srgbClr val="00CC99"/>
    <a:srgbClr val="624120"/>
    <a:srgbClr val="008263"/>
    <a:srgbClr val="A0E3F8"/>
    <a:srgbClr val="FFFFC1"/>
    <a:srgbClr val="FFFFCC"/>
    <a:srgbClr val="0387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esktop\Report%20Final(prepared%20by%20Aftab)\Punjab%20Rura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esktop\Report%20Final(prepared%20by%20Aftab)\Punjab%20Rura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esktop\Report%20Final(prepared%20by%20Aftab)\Punjab%20Rura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esktop\Report%20Final(prepared%20by%20Aftab)\Punjab%20Rura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esktop\Report%20Final(prepared%20by%20Aftab)\Punjab%20Urba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esktop\Report%20Final(prepared%20by%20Aftab)\Punjab%20Rural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esktop\Report%20Final(prepared%20by%20Aftab)\Punjab%20Rural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esktop\Report%20Final(prepared%20by%20Aftab)\Punjab%20Rural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esktop\Report%20Final(prepared%20by%20Aftab)\Punjab%20Rural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esktop\Report%20Final(prepared%20by%20Aftab)\Punjab%20Urban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esktop\Report%20Final(prepared%20by%20Aftab)\Punjab%20Urba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esktop\Report%20Final(prepared%20by%20Aftab)\Punjab%20Rural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esktop\Report%20Final(prepared%20by%20Aftab)\Punjab%20Urban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esktop\Report%20Final(prepared%20by%20Aftab)\Punjab%20Urban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esktop\Report%20Final(prepared%20by%20Aftab)\Punjab%20Urban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esktop\Report%20Final(prepared%20by%20Aftab)\Punjab%20Rur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esktop\Report%20Final(prepared%20by%20Aftab)\Punjab%20Rur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esktop\Report%20Final(prepared%20by%20Aftab)\Punjab%20Rur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esktop\Report%20Final(prepared%20by%20Aftab)\Punjab%20Rur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esktop\Report%20Final(prepared%20by%20Aftab)\Punjab%20Rur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esktop\Report%20Final(prepared%20by%20Aftab)\Punjab%20Rur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esktop\Report%20Final(prepared%20by%20Aftab)\Punjab%20Rur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MTIAZ\Desktop\Report%20Final(prepared%20by%20Aftab)\Punjab%20Rur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r>
              <a:rPr lang="en-US" sz="1000"/>
              <a:t>Out-of-school children by gender 6 to 16 years</a:t>
            </a:r>
          </a:p>
        </c:rich>
      </c:tx>
      <c:layout>
        <c:manualLayout>
          <c:xMode val="edge"/>
          <c:yMode val="edge"/>
          <c:x val="0.21886269554060259"/>
          <c:y val="6.5804935370152792E-2"/>
        </c:manualLayout>
      </c:layout>
    </c:title>
    <c:plotArea>
      <c:layout>
        <c:manualLayout>
          <c:layoutTarget val="inner"/>
          <c:xMode val="edge"/>
          <c:yMode val="edge"/>
          <c:x val="0.21369007803790421"/>
          <c:y val="0.33092249756406117"/>
          <c:w val="0.73725752508361209"/>
          <c:h val="0.46800726832222977"/>
        </c:manualLayout>
      </c:layout>
      <c:barChart>
        <c:barDir val="col"/>
        <c:grouping val="stacked"/>
        <c:ser>
          <c:idx val="0"/>
          <c:order val="0"/>
          <c:tx>
            <c:strRef>
              <c:f>Sheet2!$A$9</c:f>
              <c:strCache>
                <c:ptCount val="1"/>
                <c:pt idx="0">
                  <c:v>Boys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numRef>
              <c:f>Sheet2!$B$8:$D$8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Sheet2!$B$9:$D$9</c:f>
              <c:numCache>
                <c:formatCode>General</c:formatCode>
                <c:ptCount val="3"/>
                <c:pt idx="0">
                  <c:v>7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Sheet2!$A$10</c:f>
              <c:strCache>
                <c:ptCount val="1"/>
                <c:pt idx="0">
                  <c:v>Girls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Val val="1"/>
          </c:dLbls>
          <c:cat>
            <c:numRef>
              <c:f>Sheet2!$B$8:$D$8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Sheet2!$B$10:$D$10</c:f>
              <c:numCache>
                <c:formatCode>General</c:formatCode>
                <c:ptCount val="3"/>
                <c:pt idx="0">
                  <c:v>9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dLbls>
          <c:showVal val="1"/>
        </c:dLbls>
        <c:overlap val="100"/>
        <c:axId val="49070464"/>
        <c:axId val="49072000"/>
      </c:barChart>
      <c:catAx>
        <c:axId val="49070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50">
                <a:latin typeface="Arial"/>
                <a:ea typeface="Arial"/>
                <a:cs typeface="Arial"/>
              </a:defRPr>
            </a:pPr>
            <a:endParaRPr lang="en-US"/>
          </a:p>
        </c:txPr>
        <c:crossAx val="49072000"/>
        <c:crosses val="autoZero"/>
        <c:auto val="1"/>
        <c:lblAlgn val="ctr"/>
        <c:lblOffset val="100"/>
      </c:catAx>
      <c:valAx>
        <c:axId val="49072000"/>
        <c:scaling>
          <c:orientation val="minMax"/>
          <c:max val="5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lang="en-US" b="1"/>
                </a:pPr>
                <a:r>
                  <a:rPr lang="en-US" b="1"/>
                  <a:t>% Children</a:t>
                </a:r>
              </a:p>
            </c:rich>
          </c:tx>
          <c:layout>
            <c:manualLayout>
              <c:xMode val="edge"/>
              <c:yMode val="edge"/>
              <c:x val="5.4114671334973739E-2"/>
              <c:y val="0.3856757682023014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050">
                <a:latin typeface="Arial"/>
                <a:ea typeface="Arial"/>
                <a:cs typeface="Arial"/>
              </a:defRPr>
            </a:pPr>
            <a:endParaRPr lang="en-US"/>
          </a:p>
        </c:txPr>
        <c:crossAx val="49070464"/>
        <c:crosses val="autoZero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0.34711448596434835"/>
          <c:y val="0.15320077352258121"/>
          <c:w val="0.31793432175493241"/>
          <c:h val="0.12095594238011249"/>
        </c:manualLayout>
      </c:layout>
      <c:txPr>
        <a:bodyPr/>
        <a:lstStyle/>
        <a:p>
          <a:pPr>
            <a:defRPr sz="1100"/>
          </a:pPr>
          <a:endParaRPr lang="en-US"/>
        </a:p>
      </c:txPr>
    </c:legend>
    <c:plotVisOnly val="1"/>
  </c:chart>
  <c:spPr>
    <a:solidFill>
      <a:srgbClr val="FAF4DA"/>
    </a:solidFill>
    <a:ln>
      <a:solidFill>
        <a:schemeClr val="tx2">
          <a:lumMod val="40000"/>
          <a:lumOff val="60000"/>
        </a:schemeClr>
      </a:solidFill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r>
              <a:rPr lang="en-US"/>
              <a:t>Learning levels by school type English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Sheet2!$N$8</c:f>
              <c:strCache>
                <c:ptCount val="1"/>
                <c:pt idx="0">
                  <c:v>Government</c:v>
                </c:pt>
              </c:strCache>
            </c:strRef>
          </c:tx>
          <c:dLbls>
            <c:dLbl>
              <c:idx val="0"/>
              <c:layout>
                <c:manualLayout>
                  <c:x val="-3.0555202579248392E-17"/>
                  <c:y val="5.7471264367816204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Sheet2!$M$9:$M$11</c:f>
              <c:strCache>
                <c:ptCount val="3"/>
                <c:pt idx="0">
                  <c:v>Class 1: Can read at least small letters</c:v>
                </c:pt>
                <c:pt idx="1">
                  <c:v>Class 3: Can read at least words</c:v>
                </c:pt>
                <c:pt idx="2">
                  <c:v>Class 5: Can read at least sentences</c:v>
                </c:pt>
              </c:strCache>
            </c:strRef>
          </c:cat>
          <c:val>
            <c:numRef>
              <c:f>Sheet2!$N$9:$N$11</c:f>
              <c:numCache>
                <c:formatCode>General</c:formatCode>
                <c:ptCount val="3"/>
                <c:pt idx="0">
                  <c:v>36</c:v>
                </c:pt>
                <c:pt idx="1">
                  <c:v>58</c:v>
                </c:pt>
                <c:pt idx="2">
                  <c:v>58</c:v>
                </c:pt>
              </c:numCache>
            </c:numRef>
          </c:val>
        </c:ser>
        <c:ser>
          <c:idx val="1"/>
          <c:order val="1"/>
          <c:tx>
            <c:strRef>
              <c:f>Sheet2!$O$8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6.6666666666666714E-3"/>
                  <c:y val="-1.7241379310344827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-2.8735632183908056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0"/>
                  <c:y val="-2.8735632183908056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Sheet2!$M$9:$M$11</c:f>
              <c:strCache>
                <c:ptCount val="3"/>
                <c:pt idx="0">
                  <c:v>Class 1: Can read at least small letters</c:v>
                </c:pt>
                <c:pt idx="1">
                  <c:v>Class 3: Can read at least words</c:v>
                </c:pt>
                <c:pt idx="2">
                  <c:v>Class 5: Can read at least sentences</c:v>
                </c:pt>
              </c:strCache>
            </c:strRef>
          </c:cat>
          <c:val>
            <c:numRef>
              <c:f>Sheet2!$O$9:$O$11</c:f>
              <c:numCache>
                <c:formatCode>General</c:formatCode>
                <c:ptCount val="3"/>
                <c:pt idx="0">
                  <c:v>51</c:v>
                </c:pt>
                <c:pt idx="1">
                  <c:v>71</c:v>
                </c:pt>
                <c:pt idx="2">
                  <c:v>70</c:v>
                </c:pt>
              </c:numCache>
            </c:numRef>
          </c:val>
        </c:ser>
        <c:dLbls>
          <c:showVal val="1"/>
        </c:dLbls>
        <c:axId val="49833472"/>
        <c:axId val="49835008"/>
      </c:barChart>
      <c:catAx>
        <c:axId val="4983347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endParaRPr lang="en-US"/>
          </a:p>
        </c:txPr>
        <c:crossAx val="49835008"/>
        <c:crosses val="autoZero"/>
        <c:auto val="1"/>
        <c:lblAlgn val="ctr"/>
        <c:lblOffset val="100"/>
      </c:catAx>
      <c:valAx>
        <c:axId val="49835008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800"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Children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endParaRPr lang="en-US"/>
          </a:p>
        </c:txPr>
        <c:crossAx val="49833472"/>
        <c:crosses val="autoZero"/>
        <c:crossBetween val="between"/>
        <c:majorUnit val="20"/>
      </c:valAx>
    </c:plotArea>
    <c:legend>
      <c:legendPos val="t"/>
      <c:layout/>
    </c:legend>
    <c:plotVisOnly val="1"/>
  </c:chart>
  <c:spPr>
    <a:solidFill>
      <a:srgbClr val="FAF4DA"/>
    </a:solidFill>
    <a:ln>
      <a:solidFill>
        <a:schemeClr val="tx2">
          <a:lumMod val="40000"/>
          <a:lumOff val="60000"/>
        </a:schemeClr>
      </a:solidFill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r>
              <a:rPr lang="en-US"/>
              <a:t>Learning levels by school type Arithmetic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Sheet2!$N$27</c:f>
              <c:strCache>
                <c:ptCount val="1"/>
                <c:pt idx="0">
                  <c:v>Government</c:v>
                </c:pt>
              </c:strCache>
            </c:strRef>
          </c:tx>
          <c:dLbls>
            <c:dLbl>
              <c:idx val="1"/>
              <c:layout>
                <c:manualLayout>
                  <c:x val="0"/>
                  <c:y val="3.3688938798427846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Sheet2!$M$28:$M$30</c:f>
              <c:strCache>
                <c:ptCount val="3"/>
                <c:pt idx="0">
                  <c:v>Class 1: Can recognize at least numbers (10-99)</c:v>
                </c:pt>
                <c:pt idx="1">
                  <c:v>Class 3: Can at least do subtraction</c:v>
                </c:pt>
                <c:pt idx="2">
                  <c:v>Class 5: Can at least do division</c:v>
                </c:pt>
              </c:strCache>
            </c:strRef>
          </c:cat>
          <c:val>
            <c:numRef>
              <c:f>Sheet2!$N$28:$N$30</c:f>
              <c:numCache>
                <c:formatCode>General</c:formatCode>
                <c:ptCount val="3"/>
                <c:pt idx="0">
                  <c:v>33</c:v>
                </c:pt>
                <c:pt idx="1">
                  <c:v>45</c:v>
                </c:pt>
                <c:pt idx="2">
                  <c:v>54</c:v>
                </c:pt>
              </c:numCache>
            </c:numRef>
          </c:val>
        </c:ser>
        <c:ser>
          <c:idx val="1"/>
          <c:order val="1"/>
          <c:tx>
            <c:strRef>
              <c:f>Sheet2!$O$27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6.6666666666666714E-3"/>
                  <c:y val="1.1229646266142619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Sheet2!$M$28:$M$30</c:f>
              <c:strCache>
                <c:ptCount val="3"/>
                <c:pt idx="0">
                  <c:v>Class 1: Can recognize at least numbers (10-99)</c:v>
                </c:pt>
                <c:pt idx="1">
                  <c:v>Class 3: Can at least do subtraction</c:v>
                </c:pt>
                <c:pt idx="2">
                  <c:v>Class 5: Can at least do division</c:v>
                </c:pt>
              </c:strCache>
            </c:strRef>
          </c:cat>
          <c:val>
            <c:numRef>
              <c:f>Sheet2!$O$28:$O$30</c:f>
              <c:numCache>
                <c:formatCode>General</c:formatCode>
                <c:ptCount val="3"/>
                <c:pt idx="0">
                  <c:v>47</c:v>
                </c:pt>
                <c:pt idx="1">
                  <c:v>60</c:v>
                </c:pt>
                <c:pt idx="2">
                  <c:v>60</c:v>
                </c:pt>
              </c:numCache>
            </c:numRef>
          </c:val>
        </c:ser>
        <c:dLbls>
          <c:showVal val="1"/>
        </c:dLbls>
        <c:axId val="49918720"/>
        <c:axId val="49920256"/>
      </c:barChart>
      <c:catAx>
        <c:axId val="49918720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endParaRPr lang="en-US"/>
          </a:p>
        </c:txPr>
        <c:crossAx val="49920256"/>
        <c:crosses val="autoZero"/>
        <c:auto val="1"/>
        <c:lblAlgn val="ctr"/>
        <c:lblOffset val="100"/>
      </c:catAx>
      <c:valAx>
        <c:axId val="49920256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800"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Children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endParaRPr lang="en-US"/>
          </a:p>
        </c:txPr>
        <c:crossAx val="49918720"/>
        <c:crosses val="autoZero"/>
        <c:crossBetween val="between"/>
        <c:majorUnit val="20"/>
      </c:valAx>
    </c:plotArea>
    <c:legend>
      <c:legendPos val="t"/>
      <c:layout/>
    </c:legend>
    <c:plotVisOnly val="1"/>
  </c:chart>
  <c:spPr>
    <a:solidFill>
      <a:srgbClr val="FAF4DA"/>
    </a:solidFill>
    <a:ln>
      <a:solidFill>
        <a:schemeClr val="tx2">
          <a:lumMod val="40000"/>
          <a:lumOff val="60000"/>
        </a:schemeClr>
      </a:solidFill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r>
              <a:rPr lang="en-US"/>
              <a:t>Children attending paid tuition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Sheet2!$A$33</c:f>
              <c:strCache>
                <c:ptCount val="1"/>
                <c:pt idx="0">
                  <c:v>Government schools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numRef>
              <c:f>Sheet2!$B$32:$D$32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Sheet2!$B$33:$D$33</c:f>
              <c:numCache>
                <c:formatCode>General</c:formatCode>
                <c:ptCount val="3"/>
                <c:pt idx="0">
                  <c:v>16</c:v>
                </c:pt>
                <c:pt idx="1">
                  <c:v>17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Sheet2!$A$34</c:f>
              <c:strCache>
                <c:ptCount val="1"/>
                <c:pt idx="0">
                  <c:v>Private schools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0"/>
                  <c:y val="1.0416666666666666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numRef>
              <c:f>Sheet2!$B$32:$D$32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Sheet2!$B$34:$D$34</c:f>
              <c:numCache>
                <c:formatCode>General</c:formatCode>
                <c:ptCount val="3"/>
                <c:pt idx="0">
                  <c:v>30</c:v>
                </c:pt>
                <c:pt idx="1">
                  <c:v>34</c:v>
                </c:pt>
                <c:pt idx="2">
                  <c:v>34</c:v>
                </c:pt>
              </c:numCache>
            </c:numRef>
          </c:val>
        </c:ser>
        <c:dLbls>
          <c:showVal val="1"/>
        </c:dLbls>
        <c:axId val="49800704"/>
        <c:axId val="49802240"/>
      </c:barChart>
      <c:catAx>
        <c:axId val="498007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endParaRPr lang="en-US"/>
          </a:p>
        </c:txPr>
        <c:crossAx val="49802240"/>
        <c:crosses val="autoZero"/>
        <c:auto val="1"/>
        <c:lblAlgn val="ctr"/>
        <c:lblOffset val="100"/>
      </c:catAx>
      <c:valAx>
        <c:axId val="49802240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800"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Children</a:t>
                </a:r>
              </a:p>
            </c:rich>
          </c:tx>
          <c:layout>
            <c:manualLayout>
              <c:xMode val="edge"/>
              <c:yMode val="edge"/>
              <c:x val="3.9007092198581582E-2"/>
              <c:y val="0.3773035597112863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endParaRPr lang="en-US"/>
          </a:p>
        </c:txPr>
        <c:crossAx val="49800704"/>
        <c:crosses val="autoZero"/>
        <c:crossBetween val="between"/>
        <c:majorUnit val="20"/>
      </c:valAx>
    </c:plotArea>
    <c:legend>
      <c:legendPos val="t"/>
      <c:layout/>
    </c:legend>
    <c:plotVisOnly val="1"/>
  </c:chart>
  <c:spPr>
    <a:solidFill>
      <a:srgbClr val="FAF4DA"/>
    </a:solidFill>
    <a:ln>
      <a:solidFill>
        <a:schemeClr val="tx2">
          <a:lumMod val="40000"/>
          <a:lumOff val="60000"/>
        </a:schemeClr>
      </a:solidFill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r>
              <a:rPr lang="en-US"/>
              <a:t>Children attending paid tuition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Sheet2!$A$33</c:f>
              <c:strCache>
                <c:ptCount val="1"/>
                <c:pt idx="0">
                  <c:v>Government schools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numRef>
              <c:f>Sheet2!$B$32:$D$32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Sheet2!$B$33:$D$33</c:f>
              <c:numCache>
                <c:formatCode>General</c:formatCode>
                <c:ptCount val="3"/>
                <c:pt idx="0">
                  <c:v>35</c:v>
                </c:pt>
                <c:pt idx="1">
                  <c:v>39</c:v>
                </c:pt>
                <c:pt idx="2">
                  <c:v>39</c:v>
                </c:pt>
              </c:numCache>
            </c:numRef>
          </c:val>
        </c:ser>
        <c:ser>
          <c:idx val="1"/>
          <c:order val="1"/>
          <c:tx>
            <c:strRef>
              <c:f>Sheet2!$A$34</c:f>
              <c:strCache>
                <c:ptCount val="1"/>
                <c:pt idx="0">
                  <c:v>Private schools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1"/>
              <c:layout>
                <c:manualLayout>
                  <c:x val="3.6231884057971145E-3"/>
                  <c:y val="3.125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numRef>
              <c:f>Sheet2!$B$32:$D$32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Sheet2!$B$34:$D$34</c:f>
              <c:numCache>
                <c:formatCode>General</c:formatCode>
                <c:ptCount val="3"/>
                <c:pt idx="0">
                  <c:v>63</c:v>
                </c:pt>
                <c:pt idx="1">
                  <c:v>51</c:v>
                </c:pt>
                <c:pt idx="2">
                  <c:v>44</c:v>
                </c:pt>
              </c:numCache>
            </c:numRef>
          </c:val>
        </c:ser>
        <c:dLbls>
          <c:showVal val="1"/>
        </c:dLbls>
        <c:axId val="50045696"/>
        <c:axId val="50047232"/>
      </c:barChart>
      <c:catAx>
        <c:axId val="50045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endParaRPr lang="en-US"/>
          </a:p>
        </c:txPr>
        <c:crossAx val="50047232"/>
        <c:crosses val="autoZero"/>
        <c:auto val="1"/>
        <c:lblAlgn val="ctr"/>
        <c:lblOffset val="100"/>
      </c:catAx>
      <c:valAx>
        <c:axId val="50047232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800"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Children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endParaRPr lang="en-US"/>
          </a:p>
        </c:txPr>
        <c:crossAx val="50045696"/>
        <c:crosses val="autoZero"/>
        <c:crossBetween val="between"/>
        <c:majorUnit val="20"/>
      </c:valAx>
    </c:plotArea>
    <c:legend>
      <c:legendPos val="t"/>
      <c:layout/>
    </c:legend>
    <c:plotVisOnly val="1"/>
  </c:chart>
  <c:spPr>
    <a:solidFill>
      <a:srgbClr val="FAF4DA"/>
    </a:solidFill>
    <a:ln>
      <a:solidFill>
        <a:schemeClr val="tx2">
          <a:lumMod val="40000"/>
          <a:lumOff val="60000"/>
        </a:schemeClr>
      </a:solidFill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r>
              <a:rPr lang="en-US"/>
              <a:t>Children attending paid tuition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Sheet2!$A$33</c:f>
              <c:strCache>
                <c:ptCount val="1"/>
                <c:pt idx="0">
                  <c:v>Government schools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numRef>
              <c:f>Sheet2!$B$32:$D$32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Sheet2!$B$33:$D$33</c:f>
              <c:numCache>
                <c:formatCode>General</c:formatCode>
                <c:ptCount val="3"/>
                <c:pt idx="0">
                  <c:v>16</c:v>
                </c:pt>
                <c:pt idx="1">
                  <c:v>17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Sheet2!$A$34</c:f>
              <c:strCache>
                <c:ptCount val="1"/>
                <c:pt idx="0">
                  <c:v>Private schools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numRef>
              <c:f>Sheet2!$B$32:$D$32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Sheet2!$B$34:$D$34</c:f>
              <c:numCache>
                <c:formatCode>General</c:formatCode>
                <c:ptCount val="3"/>
                <c:pt idx="0">
                  <c:v>30</c:v>
                </c:pt>
                <c:pt idx="1">
                  <c:v>34</c:v>
                </c:pt>
                <c:pt idx="2">
                  <c:v>34</c:v>
                </c:pt>
              </c:numCache>
            </c:numRef>
          </c:val>
        </c:ser>
        <c:dLbls>
          <c:showVal val="1"/>
        </c:dLbls>
        <c:axId val="50089984"/>
        <c:axId val="50091520"/>
      </c:barChart>
      <c:catAx>
        <c:axId val="50089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endParaRPr lang="en-US"/>
          </a:p>
        </c:txPr>
        <c:crossAx val="50091520"/>
        <c:crosses val="autoZero"/>
        <c:auto val="1"/>
        <c:lblAlgn val="ctr"/>
        <c:lblOffset val="100"/>
      </c:catAx>
      <c:valAx>
        <c:axId val="50091520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800"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Children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endParaRPr lang="en-US"/>
          </a:p>
        </c:txPr>
        <c:crossAx val="50089984"/>
        <c:crosses val="autoZero"/>
        <c:crossBetween val="between"/>
        <c:majorUnit val="20"/>
      </c:valAx>
    </c:plotArea>
    <c:legend>
      <c:legendPos val="t"/>
      <c:layout/>
    </c:legend>
    <c:plotVisOnly val="1"/>
  </c:chart>
  <c:spPr>
    <a:solidFill>
      <a:srgbClr val="FAF4DA"/>
    </a:solidFill>
    <a:ln>
      <a:solidFill>
        <a:schemeClr val="accent1"/>
      </a:solidFill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r>
              <a:rPr lang="en-US"/>
              <a:t>Learning levels: out-of-school children Urdu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2853382910469519"/>
          <c:y val="0.22078125000000001"/>
          <c:w val="0.82889654418197722"/>
          <c:h val="0.5203383366141755"/>
        </c:manualLayout>
      </c:layout>
      <c:barChart>
        <c:barDir val="col"/>
        <c:grouping val="clustered"/>
        <c:ser>
          <c:idx val="0"/>
          <c:order val="0"/>
          <c:tx>
            <c:strRef>
              <c:f>Sheet2!$H$18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Sheet2!$G$19:$G$23</c:f>
              <c:strCache>
                <c:ptCount val="5"/>
                <c:pt idx="0">
                  <c:v>Beginner</c:v>
                </c:pt>
                <c:pt idx="1">
                  <c:v>Letters</c:v>
                </c:pt>
                <c:pt idx="2">
                  <c:v>Words</c:v>
                </c:pt>
                <c:pt idx="3">
                  <c:v>Sentences</c:v>
                </c:pt>
                <c:pt idx="4">
                  <c:v>Story</c:v>
                </c:pt>
              </c:strCache>
            </c:strRef>
          </c:cat>
          <c:val>
            <c:numRef>
              <c:f>Sheet2!$H$19:$H$23</c:f>
              <c:numCache>
                <c:formatCode>General</c:formatCode>
                <c:ptCount val="5"/>
                <c:pt idx="0">
                  <c:v>55</c:v>
                </c:pt>
                <c:pt idx="1">
                  <c:v>11</c:v>
                </c:pt>
                <c:pt idx="2">
                  <c:v>10</c:v>
                </c:pt>
                <c:pt idx="3">
                  <c:v>7</c:v>
                </c:pt>
                <c:pt idx="4">
                  <c:v>17</c:v>
                </c:pt>
              </c:numCache>
            </c:numRef>
          </c:val>
        </c:ser>
        <c:dLbls>
          <c:showVal val="1"/>
        </c:dLbls>
        <c:axId val="50142208"/>
        <c:axId val="50156288"/>
      </c:barChart>
      <c:catAx>
        <c:axId val="50142208"/>
        <c:scaling>
          <c:orientation val="minMax"/>
        </c:scaling>
        <c:axPos val="b"/>
        <c:tickLblPos val="nextTo"/>
        <c:txPr>
          <a:bodyPr/>
          <a:lstStyle/>
          <a:p>
            <a:pPr>
              <a:defRPr sz="600">
                <a:latin typeface="Arial"/>
                <a:ea typeface="Arial"/>
                <a:cs typeface="Arial"/>
              </a:defRPr>
            </a:pPr>
            <a:endParaRPr lang="en-US"/>
          </a:p>
        </c:txPr>
        <c:crossAx val="50156288"/>
        <c:crosses val="autoZero"/>
        <c:auto val="1"/>
        <c:lblAlgn val="ctr"/>
        <c:lblOffset val="100"/>
      </c:catAx>
      <c:valAx>
        <c:axId val="50156288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800"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Children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endParaRPr lang="en-US"/>
          </a:p>
        </c:txPr>
        <c:crossAx val="50142208"/>
        <c:crosses val="autoZero"/>
        <c:crossBetween val="between"/>
        <c:majorUnit val="20"/>
      </c:valAx>
    </c:plotArea>
    <c:plotVisOnly val="1"/>
  </c:chart>
  <c:spPr>
    <a:solidFill>
      <a:srgbClr val="FAF4DA"/>
    </a:solidFill>
    <a:ln>
      <a:solidFill>
        <a:schemeClr val="tx2">
          <a:lumMod val="40000"/>
          <a:lumOff val="60000"/>
        </a:schemeClr>
      </a:solidFill>
    </a:ln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r>
              <a:rPr lang="en-US"/>
              <a:t>Learning levels: out-of-school children English</a:t>
            </a:r>
          </a:p>
        </c:rich>
      </c:tx>
      <c:layout>
        <c:manualLayout>
          <c:xMode val="edge"/>
          <c:yMode val="edge"/>
          <c:x val="9.97295649337894E-2"/>
          <c:y val="4.7863247863248026E-2"/>
        </c:manualLayout>
      </c:layout>
    </c:title>
    <c:plotArea>
      <c:layout>
        <c:manualLayout>
          <c:layoutTarget val="inner"/>
          <c:xMode val="edge"/>
          <c:yMode val="edge"/>
          <c:x val="0.16647903809321141"/>
          <c:y val="0.27755633994026702"/>
          <c:w val="0.77270997375328365"/>
          <c:h val="0.46601502398407185"/>
        </c:manualLayout>
      </c:layout>
      <c:barChart>
        <c:barDir val="col"/>
        <c:grouping val="clustered"/>
        <c:ser>
          <c:idx val="0"/>
          <c:order val="0"/>
          <c:tx>
            <c:strRef>
              <c:f>Sheet2!$H$25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Sheet2!$G$26:$G$30</c:f>
              <c:strCache>
                <c:ptCount val="5"/>
                <c:pt idx="0">
                  <c:v>Beginner</c:v>
                </c:pt>
                <c:pt idx="1">
                  <c:v>Capital letters</c:v>
                </c:pt>
                <c:pt idx="2">
                  <c:v>Small letters</c:v>
                </c:pt>
                <c:pt idx="3">
                  <c:v>Words</c:v>
                </c:pt>
                <c:pt idx="4">
                  <c:v>Sentences</c:v>
                </c:pt>
              </c:strCache>
            </c:strRef>
          </c:cat>
          <c:val>
            <c:numRef>
              <c:f>Sheet2!$H$26:$H$30</c:f>
              <c:numCache>
                <c:formatCode>General</c:formatCode>
                <c:ptCount val="5"/>
                <c:pt idx="0">
                  <c:v>59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14</c:v>
                </c:pt>
              </c:numCache>
            </c:numRef>
          </c:val>
        </c:ser>
        <c:dLbls>
          <c:showVal val="1"/>
        </c:dLbls>
        <c:axId val="50176768"/>
        <c:axId val="50178304"/>
      </c:barChart>
      <c:catAx>
        <c:axId val="50176768"/>
        <c:scaling>
          <c:orientation val="minMax"/>
        </c:scaling>
        <c:axPos val="b"/>
        <c:tickLblPos val="nextTo"/>
        <c:txPr>
          <a:bodyPr/>
          <a:lstStyle/>
          <a:p>
            <a:pPr>
              <a:defRPr sz="600">
                <a:latin typeface="Arial"/>
                <a:ea typeface="Arial"/>
                <a:cs typeface="Arial"/>
              </a:defRPr>
            </a:pPr>
            <a:endParaRPr lang="en-US"/>
          </a:p>
        </c:txPr>
        <c:crossAx val="50178304"/>
        <c:crosses val="autoZero"/>
        <c:auto val="1"/>
        <c:lblAlgn val="ctr"/>
        <c:lblOffset val="100"/>
      </c:catAx>
      <c:valAx>
        <c:axId val="50178304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800"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Children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endParaRPr lang="en-US"/>
          </a:p>
        </c:txPr>
        <c:crossAx val="50176768"/>
        <c:crosses val="autoZero"/>
        <c:crossBetween val="between"/>
        <c:majorUnit val="20"/>
      </c:valAx>
    </c:plotArea>
    <c:plotVisOnly val="1"/>
  </c:chart>
  <c:spPr>
    <a:solidFill>
      <a:srgbClr val="FAF4DA"/>
    </a:solidFill>
    <a:ln>
      <a:solidFill>
        <a:schemeClr val="tx2">
          <a:lumMod val="40000"/>
          <a:lumOff val="60000"/>
        </a:schemeClr>
      </a:solidFill>
    </a:ln>
  </c:sp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r>
              <a:rPr lang="en-US"/>
              <a:t>Learning levels: out-of-school children Arithmetic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546707229778099"/>
          <c:y val="0.27123585844872677"/>
          <c:w val="0.80516243252612363"/>
          <c:h val="0.45520092316046784"/>
        </c:manualLayout>
      </c:layout>
      <c:barChart>
        <c:barDir val="col"/>
        <c:grouping val="clustered"/>
        <c:ser>
          <c:idx val="0"/>
          <c:order val="0"/>
          <c:tx>
            <c:strRef>
              <c:f>Sheet2!$H$32</c:f>
              <c:strCache>
                <c:ptCount val="1"/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Sheet2!$G$33:$G$37</c:f>
              <c:strCache>
                <c:ptCount val="5"/>
                <c:pt idx="0">
                  <c:v>Beginner</c:v>
                </c:pt>
                <c:pt idx="1">
                  <c:v>Number recognition 1-9</c:v>
                </c:pt>
                <c:pt idx="2">
                  <c:v>Number recognition 10-99</c:v>
                </c:pt>
                <c:pt idx="3">
                  <c:v>Subtraction</c:v>
                </c:pt>
                <c:pt idx="4">
                  <c:v>Division</c:v>
                </c:pt>
              </c:strCache>
            </c:strRef>
          </c:cat>
          <c:val>
            <c:numRef>
              <c:f>Sheet2!$H$33:$H$37</c:f>
              <c:numCache>
                <c:formatCode>General</c:formatCode>
                <c:ptCount val="5"/>
                <c:pt idx="0">
                  <c:v>53</c:v>
                </c:pt>
                <c:pt idx="1">
                  <c:v>9</c:v>
                </c:pt>
                <c:pt idx="2">
                  <c:v>15</c:v>
                </c:pt>
                <c:pt idx="3">
                  <c:v>9</c:v>
                </c:pt>
                <c:pt idx="4">
                  <c:v>14</c:v>
                </c:pt>
              </c:numCache>
            </c:numRef>
          </c:val>
        </c:ser>
        <c:dLbls>
          <c:showVal val="1"/>
        </c:dLbls>
        <c:axId val="50211072"/>
        <c:axId val="50225152"/>
      </c:barChart>
      <c:catAx>
        <c:axId val="50211072"/>
        <c:scaling>
          <c:orientation val="minMax"/>
        </c:scaling>
        <c:axPos val="b"/>
        <c:tickLblPos val="nextTo"/>
        <c:txPr>
          <a:bodyPr/>
          <a:lstStyle/>
          <a:p>
            <a:pPr>
              <a:defRPr sz="600">
                <a:latin typeface="Arial"/>
                <a:ea typeface="Arial"/>
                <a:cs typeface="Arial"/>
              </a:defRPr>
            </a:pPr>
            <a:endParaRPr lang="en-US"/>
          </a:p>
        </c:txPr>
        <c:crossAx val="50225152"/>
        <c:crosses val="autoZero"/>
        <c:auto val="1"/>
        <c:lblAlgn val="ctr"/>
        <c:lblOffset val="100"/>
      </c:catAx>
      <c:valAx>
        <c:axId val="50225152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800"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Children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endParaRPr lang="en-US"/>
          </a:p>
        </c:txPr>
        <c:crossAx val="50211072"/>
        <c:crosses val="autoZero"/>
        <c:crossBetween val="between"/>
        <c:majorUnit val="20"/>
      </c:valAx>
    </c:plotArea>
    <c:plotVisOnly val="1"/>
  </c:chart>
  <c:spPr>
    <a:solidFill>
      <a:srgbClr val="FAF4DA"/>
    </a:solidFill>
    <a:ln>
      <a:solidFill>
        <a:schemeClr val="tx2">
          <a:lumMod val="40000"/>
          <a:lumOff val="60000"/>
        </a:schemeClr>
      </a:solidFill>
    </a:ln>
  </c:sp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Children who can read story Urdu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2692754314801558"/>
          <c:y val="0.42402168864694467"/>
          <c:w val="0.68753082001113497"/>
          <c:h val="0.38608340624088788"/>
        </c:manualLayout>
      </c:layout>
      <c:lineChart>
        <c:grouping val="standard"/>
        <c:ser>
          <c:idx val="0"/>
          <c:order val="0"/>
          <c:tx>
            <c:strRef>
              <c:f>Sheet2!$M$3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Sheet2!$N$2:$Q$2</c:f>
              <c:strCache>
                <c:ptCount val="4"/>
                <c:pt idx="0">
                  <c:v>Class 3</c:v>
                </c:pt>
                <c:pt idx="1">
                  <c:v>Class 4</c:v>
                </c:pt>
                <c:pt idx="2">
                  <c:v>Class 5</c:v>
                </c:pt>
                <c:pt idx="3">
                  <c:v>Class 6</c:v>
                </c:pt>
              </c:strCache>
            </c:strRef>
          </c:cat>
          <c:val>
            <c:numRef>
              <c:f>Sheet2!$N$3:$Q$3</c:f>
              <c:numCache>
                <c:formatCode>General</c:formatCode>
                <c:ptCount val="4"/>
                <c:pt idx="0">
                  <c:v>46</c:v>
                </c:pt>
                <c:pt idx="1">
                  <c:v>61</c:v>
                </c:pt>
                <c:pt idx="2">
                  <c:v>74</c:v>
                </c:pt>
                <c:pt idx="3">
                  <c:v>73</c:v>
                </c:pt>
              </c:numCache>
            </c:numRef>
          </c:val>
        </c:ser>
        <c:ser>
          <c:idx val="1"/>
          <c:order val="1"/>
          <c:tx>
            <c:strRef>
              <c:f>Sheet2!$M$4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Sheet2!$N$2:$Q$2</c:f>
              <c:strCache>
                <c:ptCount val="4"/>
                <c:pt idx="0">
                  <c:v>Class 3</c:v>
                </c:pt>
                <c:pt idx="1">
                  <c:v>Class 4</c:v>
                </c:pt>
                <c:pt idx="2">
                  <c:v>Class 5</c:v>
                </c:pt>
                <c:pt idx="3">
                  <c:v>Class 6</c:v>
                </c:pt>
              </c:strCache>
            </c:strRef>
          </c:cat>
          <c:val>
            <c:numRef>
              <c:f>Sheet2!$N$4:$Q$4</c:f>
              <c:numCache>
                <c:formatCode>General</c:formatCode>
                <c:ptCount val="4"/>
                <c:pt idx="0">
                  <c:v>39</c:v>
                </c:pt>
                <c:pt idx="1">
                  <c:v>64</c:v>
                </c:pt>
                <c:pt idx="2">
                  <c:v>74</c:v>
                </c:pt>
                <c:pt idx="3">
                  <c:v>84</c:v>
                </c:pt>
              </c:numCache>
            </c:numRef>
          </c:val>
        </c:ser>
        <c:ser>
          <c:idx val="2"/>
          <c:order val="2"/>
          <c:tx>
            <c:strRef>
              <c:f>Sheet2!$M$5</c:f>
              <c:strCache>
                <c:ptCount val="1"/>
                <c:pt idx="0">
                  <c:v>2013</c:v>
                </c:pt>
              </c:strCache>
            </c:strRef>
          </c:tx>
          <c:dLbls>
            <c:dLbl>
              <c:idx val="2"/>
              <c:layout>
                <c:manualLayout>
                  <c:x val="-5.0505050505050456E-2"/>
                  <c:y val="4.9382716049382935E-2"/>
                </c:manualLayout>
              </c:layout>
              <c:dLblPos val="t"/>
              <c:showVal val="1"/>
            </c:dLbl>
            <c:dLbl>
              <c:idx val="3"/>
              <c:layout>
                <c:manualLayout>
                  <c:x val="-7.0707070707070704E-2"/>
                  <c:y val="2.1947873799725733E-2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Sheet2!$N$2:$Q$2</c:f>
              <c:strCache>
                <c:ptCount val="4"/>
                <c:pt idx="0">
                  <c:v>Class 3</c:v>
                </c:pt>
                <c:pt idx="1">
                  <c:v>Class 4</c:v>
                </c:pt>
                <c:pt idx="2">
                  <c:v>Class 5</c:v>
                </c:pt>
                <c:pt idx="3">
                  <c:v>Class 6</c:v>
                </c:pt>
              </c:strCache>
            </c:strRef>
          </c:cat>
          <c:val>
            <c:numRef>
              <c:f>Sheet2!$N$5:$Q$5</c:f>
              <c:numCache>
                <c:formatCode>General</c:formatCode>
                <c:ptCount val="4"/>
                <c:pt idx="0">
                  <c:v>39</c:v>
                </c:pt>
                <c:pt idx="1">
                  <c:v>64</c:v>
                </c:pt>
                <c:pt idx="2">
                  <c:v>81</c:v>
                </c:pt>
                <c:pt idx="3">
                  <c:v>91</c:v>
                </c:pt>
              </c:numCache>
            </c:numRef>
          </c:val>
        </c:ser>
        <c:marker val="1"/>
        <c:axId val="49945216"/>
        <c:axId val="49955200"/>
      </c:lineChart>
      <c:catAx>
        <c:axId val="49945216"/>
        <c:scaling>
          <c:orientation val="minMax"/>
        </c:scaling>
        <c:axPos val="b"/>
        <c:tickLblPos val="nextTo"/>
        <c:crossAx val="49955200"/>
        <c:crosses val="autoZero"/>
        <c:auto val="1"/>
        <c:lblAlgn val="ctr"/>
        <c:lblOffset val="100"/>
      </c:catAx>
      <c:valAx>
        <c:axId val="49955200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Children</a:t>
                </a:r>
              </a:p>
            </c:rich>
          </c:tx>
          <c:layout>
            <c:manualLayout>
              <c:xMode val="edge"/>
              <c:yMode val="edge"/>
              <c:x val="1.5151515151515181E-2"/>
              <c:y val="0.41983431083460376"/>
            </c:manualLayout>
          </c:layout>
        </c:title>
        <c:numFmt formatCode="General" sourceLinked="1"/>
        <c:tickLblPos val="nextTo"/>
        <c:crossAx val="49945216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12959595959595971"/>
          <c:y val="0.22622770919067214"/>
          <c:w val="0.8418181818181818"/>
          <c:h val="0.10587472862188529"/>
        </c:manualLayout>
      </c:layout>
    </c:legend>
    <c:plotVisOnly val="1"/>
  </c:chart>
  <c:spPr>
    <a:solidFill>
      <a:srgbClr val="FAF4DA"/>
    </a:solidFill>
    <a:ln>
      <a:solidFill>
        <a:schemeClr val="tx2">
          <a:lumMod val="40000"/>
          <a:lumOff val="60000"/>
        </a:schemeClr>
      </a:solidFill>
    </a:ln>
  </c:spPr>
  <c:txPr>
    <a:bodyPr/>
    <a:lstStyle/>
    <a:p>
      <a:pPr>
        <a:defRPr sz="1100"/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Children who can read English sentences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Sheet2!$M$15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Sheet2!$N$14:$Q$14</c:f>
              <c:strCache>
                <c:ptCount val="4"/>
                <c:pt idx="0">
                  <c:v>Class 3</c:v>
                </c:pt>
                <c:pt idx="1">
                  <c:v>Class 4</c:v>
                </c:pt>
                <c:pt idx="2">
                  <c:v>Class 5</c:v>
                </c:pt>
                <c:pt idx="3">
                  <c:v>Class 6</c:v>
                </c:pt>
              </c:strCache>
            </c:strRef>
          </c:cat>
          <c:val>
            <c:numRef>
              <c:f>Sheet2!$N$15:$Q$15</c:f>
              <c:numCache>
                <c:formatCode>General</c:formatCode>
                <c:ptCount val="4"/>
                <c:pt idx="0">
                  <c:v>47</c:v>
                </c:pt>
                <c:pt idx="1">
                  <c:v>67</c:v>
                </c:pt>
                <c:pt idx="2">
                  <c:v>67</c:v>
                </c:pt>
                <c:pt idx="3">
                  <c:v>72</c:v>
                </c:pt>
              </c:numCache>
            </c:numRef>
          </c:val>
        </c:ser>
        <c:ser>
          <c:idx val="1"/>
          <c:order val="1"/>
          <c:tx>
            <c:strRef>
              <c:f>Sheet2!$M$16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Sheet2!$N$14:$Q$14</c:f>
              <c:strCache>
                <c:ptCount val="4"/>
                <c:pt idx="0">
                  <c:v>Class 3</c:v>
                </c:pt>
                <c:pt idx="1">
                  <c:v>Class 4</c:v>
                </c:pt>
                <c:pt idx="2">
                  <c:v>Class 5</c:v>
                </c:pt>
                <c:pt idx="3">
                  <c:v>Class 6</c:v>
                </c:pt>
              </c:strCache>
            </c:strRef>
          </c:cat>
          <c:val>
            <c:numRef>
              <c:f>Sheet2!$N$16:$Q$16</c:f>
              <c:numCache>
                <c:formatCode>General</c:formatCode>
                <c:ptCount val="4"/>
                <c:pt idx="0">
                  <c:v>42</c:v>
                </c:pt>
                <c:pt idx="1">
                  <c:v>59</c:v>
                </c:pt>
                <c:pt idx="2">
                  <c:v>73</c:v>
                </c:pt>
                <c:pt idx="3">
                  <c:v>83</c:v>
                </c:pt>
              </c:numCache>
            </c:numRef>
          </c:val>
        </c:ser>
        <c:ser>
          <c:idx val="2"/>
          <c:order val="2"/>
          <c:tx>
            <c:strRef>
              <c:f>Sheet2!$M$17</c:f>
              <c:strCache>
                <c:ptCount val="1"/>
                <c:pt idx="0">
                  <c:v>2013</c:v>
                </c:pt>
              </c:strCache>
            </c:strRef>
          </c:tx>
          <c:dLbls>
            <c:dLbl>
              <c:idx val="2"/>
              <c:layout>
                <c:manualLayout>
                  <c:x val="-4.0404040404040498E-2"/>
                  <c:y val="3.333333333333334E-2"/>
                </c:manualLayout>
              </c:layout>
              <c:dLblPos val="t"/>
              <c:showVal val="1"/>
            </c:dLbl>
            <c:dLbl>
              <c:idx val="3"/>
              <c:layout>
                <c:manualLayout>
                  <c:x val="6.5656565656565663E-2"/>
                  <c:y val="6.1111111111111192E-2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Sheet2!$N$14:$Q$14</c:f>
              <c:strCache>
                <c:ptCount val="4"/>
                <c:pt idx="0">
                  <c:v>Class 3</c:v>
                </c:pt>
                <c:pt idx="1">
                  <c:v>Class 4</c:v>
                </c:pt>
                <c:pt idx="2">
                  <c:v>Class 5</c:v>
                </c:pt>
                <c:pt idx="3">
                  <c:v>Class 6</c:v>
                </c:pt>
              </c:strCache>
            </c:strRef>
          </c:cat>
          <c:val>
            <c:numRef>
              <c:f>Sheet2!$N$17:$Q$17</c:f>
              <c:numCache>
                <c:formatCode>General</c:formatCode>
                <c:ptCount val="4"/>
                <c:pt idx="0">
                  <c:v>48</c:v>
                </c:pt>
                <c:pt idx="1">
                  <c:v>64</c:v>
                </c:pt>
                <c:pt idx="2">
                  <c:v>86</c:v>
                </c:pt>
                <c:pt idx="3">
                  <c:v>94</c:v>
                </c:pt>
              </c:numCache>
            </c:numRef>
          </c:val>
        </c:ser>
        <c:marker val="1"/>
        <c:axId val="49981696"/>
        <c:axId val="50266112"/>
      </c:lineChart>
      <c:catAx>
        <c:axId val="49981696"/>
        <c:scaling>
          <c:orientation val="minMax"/>
        </c:scaling>
        <c:axPos val="b"/>
        <c:tickLblPos val="nextTo"/>
        <c:crossAx val="50266112"/>
        <c:crosses val="autoZero"/>
        <c:auto val="1"/>
        <c:lblAlgn val="ctr"/>
        <c:lblOffset val="100"/>
      </c:catAx>
      <c:valAx>
        <c:axId val="50266112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Children</a:t>
                </a:r>
              </a:p>
            </c:rich>
          </c:tx>
          <c:layout/>
        </c:title>
        <c:numFmt formatCode="General" sourceLinked="1"/>
        <c:tickLblPos val="nextTo"/>
        <c:crossAx val="49981696"/>
        <c:crosses val="autoZero"/>
        <c:crossBetween val="between"/>
        <c:majorUnit val="20"/>
      </c:valAx>
    </c:plotArea>
    <c:legend>
      <c:legendPos val="t"/>
      <c:layout/>
    </c:legend>
    <c:plotVisOnly val="1"/>
  </c:chart>
  <c:spPr>
    <a:solidFill>
      <a:srgbClr val="FAF4DA"/>
    </a:solidFill>
    <a:ln>
      <a:solidFill>
        <a:schemeClr val="tx2">
          <a:lumMod val="40000"/>
          <a:lumOff val="60000"/>
        </a:schemeClr>
      </a:solidFill>
    </a:ln>
  </c:spPr>
  <c:txPr>
    <a:bodyPr/>
    <a:lstStyle/>
    <a:p>
      <a:pPr>
        <a:defRPr sz="11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>
                <a:latin typeface="Arial"/>
                <a:ea typeface="Arial"/>
                <a:cs typeface="Arial"/>
              </a:defRPr>
            </a:pPr>
            <a:r>
              <a:rPr lang="en-US" sz="1200"/>
              <a:t>Class-wise enrollment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Sheet2!$B$14</c:f>
              <c:strCache>
                <c:ptCount val="1"/>
                <c:pt idx="0">
                  <c:v>2011</c:v>
                </c:pt>
              </c:strCache>
            </c:strRef>
          </c:tx>
          <c:cat>
            <c:numRef>
              <c:f>Sheet2!$A$15:$A$24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Sheet2!$B$15:$B$24</c:f>
              <c:numCache>
                <c:formatCode>General</c:formatCode>
                <c:ptCount val="10"/>
                <c:pt idx="0">
                  <c:v>18</c:v>
                </c:pt>
                <c:pt idx="1">
                  <c:v>14</c:v>
                </c:pt>
                <c:pt idx="2">
                  <c:v>12</c:v>
                </c:pt>
                <c:pt idx="3">
                  <c:v>11</c:v>
                </c:pt>
                <c:pt idx="4">
                  <c:v>13</c:v>
                </c:pt>
                <c:pt idx="5">
                  <c:v>8</c:v>
                </c:pt>
                <c:pt idx="6">
                  <c:v>7</c:v>
                </c:pt>
                <c:pt idx="7">
                  <c:v>7</c:v>
                </c:pt>
                <c:pt idx="8">
                  <c:v>5</c:v>
                </c:pt>
                <c:pt idx="9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Sheet2!$C$14</c:f>
              <c:strCache>
                <c:ptCount val="1"/>
                <c:pt idx="0">
                  <c:v>2012</c:v>
                </c:pt>
              </c:strCache>
            </c:strRef>
          </c:tx>
          <c:cat>
            <c:numRef>
              <c:f>Sheet2!$A$15:$A$24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Sheet2!$C$15:$C$24</c:f>
              <c:numCache>
                <c:formatCode>General</c:formatCode>
                <c:ptCount val="10"/>
                <c:pt idx="0">
                  <c:v>17</c:v>
                </c:pt>
                <c:pt idx="1">
                  <c:v>14</c:v>
                </c:pt>
                <c:pt idx="2">
                  <c:v>13</c:v>
                </c:pt>
                <c:pt idx="3">
                  <c:v>11</c:v>
                </c:pt>
                <c:pt idx="4">
                  <c:v>12</c:v>
                </c:pt>
                <c:pt idx="5">
                  <c:v>8</c:v>
                </c:pt>
                <c:pt idx="6">
                  <c:v>7</c:v>
                </c:pt>
                <c:pt idx="7">
                  <c:v>7</c:v>
                </c:pt>
                <c:pt idx="8">
                  <c:v>6</c:v>
                </c:pt>
                <c:pt idx="9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Sheet2!$D$14</c:f>
              <c:strCache>
                <c:ptCount val="1"/>
                <c:pt idx="0">
                  <c:v>2013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numRef>
              <c:f>Sheet2!$A$15:$A$24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Sheet2!$D$15:$D$24</c:f>
              <c:numCache>
                <c:formatCode>General</c:formatCode>
                <c:ptCount val="10"/>
                <c:pt idx="0">
                  <c:v>17</c:v>
                </c:pt>
                <c:pt idx="1">
                  <c:v>14</c:v>
                </c:pt>
                <c:pt idx="2">
                  <c:v>12</c:v>
                </c:pt>
                <c:pt idx="3">
                  <c:v>11</c:v>
                </c:pt>
                <c:pt idx="4">
                  <c:v>11</c:v>
                </c:pt>
                <c:pt idx="5">
                  <c:v>9</c:v>
                </c:pt>
                <c:pt idx="6">
                  <c:v>7</c:v>
                </c:pt>
                <c:pt idx="7">
                  <c:v>8</c:v>
                </c:pt>
                <c:pt idx="8">
                  <c:v>6</c:v>
                </c:pt>
                <c:pt idx="9">
                  <c:v>5</c:v>
                </c:pt>
              </c:numCache>
            </c:numRef>
          </c:val>
        </c:ser>
        <c:marker val="1"/>
        <c:axId val="49143808"/>
        <c:axId val="49145728"/>
      </c:lineChart>
      <c:catAx>
        <c:axId val="491438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 b="0">
                    <a:latin typeface="Arial"/>
                    <a:ea typeface="Arial"/>
                    <a:cs typeface="Arial"/>
                  </a:defRPr>
                </a:pPr>
                <a:r>
                  <a:rPr lang="en-US" sz="1200" b="0"/>
                  <a:t>Class</a:t>
                </a:r>
              </a:p>
            </c:rich>
          </c:tx>
          <c:layout>
            <c:manualLayout>
              <c:xMode val="edge"/>
              <c:yMode val="edge"/>
              <c:x val="0.45691002779064505"/>
              <c:y val="0.8903519132476861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>
                <a:latin typeface="Arial"/>
                <a:ea typeface="Arial"/>
                <a:cs typeface="Arial"/>
              </a:defRPr>
            </a:pPr>
            <a:endParaRPr lang="en-US"/>
          </a:p>
        </c:txPr>
        <c:crossAx val="49145728"/>
        <c:crosses val="autoZero"/>
        <c:auto val="1"/>
        <c:lblAlgn val="ctr"/>
        <c:lblOffset val="100"/>
      </c:catAx>
      <c:valAx>
        <c:axId val="49145728"/>
        <c:scaling>
          <c:orientation val="minMax"/>
          <c:max val="4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200" b="0">
                    <a:latin typeface="Arial"/>
                    <a:ea typeface="Arial"/>
                    <a:cs typeface="Arial"/>
                  </a:defRPr>
                </a:pPr>
                <a:r>
                  <a:rPr lang="en-US" sz="1200" b="0"/>
                  <a:t>% Children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>
                <a:latin typeface="Arial"/>
                <a:ea typeface="Arial"/>
                <a:cs typeface="Arial"/>
              </a:defRPr>
            </a:pPr>
            <a:endParaRPr lang="en-US"/>
          </a:p>
        </c:txPr>
        <c:crossAx val="49143808"/>
        <c:crosses val="autoZero"/>
        <c:crossBetween val="between"/>
        <c:majorUnit val="10"/>
      </c:valAx>
    </c:plotArea>
    <c:legend>
      <c:legendPos val="t"/>
      <c:layout/>
    </c:legend>
    <c:plotVisOnly val="1"/>
  </c:chart>
  <c:spPr>
    <a:solidFill>
      <a:srgbClr val="FAF4DA"/>
    </a:solidFill>
    <a:ln>
      <a:solidFill>
        <a:schemeClr val="tx2">
          <a:lumMod val="40000"/>
          <a:lumOff val="60000"/>
        </a:schemeClr>
      </a:solidFill>
    </a:ln>
  </c:sp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Children who can do division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Sheet2!$M$33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Sheet2!$N$32:$Q$32</c:f>
              <c:strCache>
                <c:ptCount val="4"/>
                <c:pt idx="0">
                  <c:v>Class 3</c:v>
                </c:pt>
                <c:pt idx="1">
                  <c:v>Class 4</c:v>
                </c:pt>
                <c:pt idx="2">
                  <c:v>Class 5</c:v>
                </c:pt>
                <c:pt idx="3">
                  <c:v>Class 6</c:v>
                </c:pt>
              </c:strCache>
            </c:strRef>
          </c:cat>
          <c:val>
            <c:numRef>
              <c:f>Sheet2!$N$33:$Q$33</c:f>
              <c:numCache>
                <c:formatCode>General</c:formatCode>
                <c:ptCount val="4"/>
                <c:pt idx="0">
                  <c:v>24</c:v>
                </c:pt>
                <c:pt idx="1">
                  <c:v>43</c:v>
                </c:pt>
                <c:pt idx="2">
                  <c:v>53</c:v>
                </c:pt>
                <c:pt idx="3">
                  <c:v>61</c:v>
                </c:pt>
              </c:numCache>
            </c:numRef>
          </c:val>
        </c:ser>
        <c:ser>
          <c:idx val="1"/>
          <c:order val="1"/>
          <c:tx>
            <c:strRef>
              <c:f>Sheet2!$M$34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Sheet2!$N$32:$Q$32</c:f>
              <c:strCache>
                <c:ptCount val="4"/>
                <c:pt idx="0">
                  <c:v>Class 3</c:v>
                </c:pt>
                <c:pt idx="1">
                  <c:v>Class 4</c:v>
                </c:pt>
                <c:pt idx="2">
                  <c:v>Class 5</c:v>
                </c:pt>
                <c:pt idx="3">
                  <c:v>Class 6</c:v>
                </c:pt>
              </c:strCache>
            </c:strRef>
          </c:cat>
          <c:val>
            <c:numRef>
              <c:f>Sheet2!$N$34:$Q$34</c:f>
              <c:numCache>
                <c:formatCode>General</c:formatCode>
                <c:ptCount val="4"/>
                <c:pt idx="0">
                  <c:v>32</c:v>
                </c:pt>
                <c:pt idx="1">
                  <c:v>51</c:v>
                </c:pt>
                <c:pt idx="2">
                  <c:v>62</c:v>
                </c:pt>
                <c:pt idx="3">
                  <c:v>80</c:v>
                </c:pt>
              </c:numCache>
            </c:numRef>
          </c:val>
        </c:ser>
        <c:ser>
          <c:idx val="2"/>
          <c:order val="2"/>
          <c:tx>
            <c:strRef>
              <c:f>Sheet2!$M$35</c:f>
              <c:strCache>
                <c:ptCount val="1"/>
                <c:pt idx="0">
                  <c:v>2013</c:v>
                </c:pt>
              </c:strCache>
            </c:strRef>
          </c:tx>
          <c:dLbls>
            <c:dLbl>
              <c:idx val="2"/>
              <c:layout>
                <c:manualLayout>
                  <c:x val="-7.0707468384633834E-2"/>
                  <c:y val="0.05"/>
                </c:manualLayout>
              </c:layout>
              <c:dLblPos val="t"/>
              <c:showVal val="1"/>
            </c:dLbl>
            <c:dLbl>
              <c:idx val="3"/>
              <c:layout>
                <c:manualLayout>
                  <c:x val="-8.0808080808080843E-2"/>
                  <c:y val="3.333333333333334E-2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Sheet2!$N$32:$Q$32</c:f>
              <c:strCache>
                <c:ptCount val="4"/>
                <c:pt idx="0">
                  <c:v>Class 3</c:v>
                </c:pt>
                <c:pt idx="1">
                  <c:v>Class 4</c:v>
                </c:pt>
                <c:pt idx="2">
                  <c:v>Class 5</c:v>
                </c:pt>
                <c:pt idx="3">
                  <c:v>Class 6</c:v>
                </c:pt>
              </c:strCache>
            </c:strRef>
          </c:cat>
          <c:val>
            <c:numRef>
              <c:f>Sheet2!$N$35:$Q$35</c:f>
              <c:numCache>
                <c:formatCode>General</c:formatCode>
                <c:ptCount val="4"/>
                <c:pt idx="0">
                  <c:v>26</c:v>
                </c:pt>
                <c:pt idx="1">
                  <c:v>49</c:v>
                </c:pt>
                <c:pt idx="2">
                  <c:v>73</c:v>
                </c:pt>
                <c:pt idx="3">
                  <c:v>86</c:v>
                </c:pt>
              </c:numCache>
            </c:numRef>
          </c:val>
        </c:ser>
        <c:marker val="1"/>
        <c:axId val="50288512"/>
        <c:axId val="50290048"/>
      </c:lineChart>
      <c:catAx>
        <c:axId val="50288512"/>
        <c:scaling>
          <c:orientation val="minMax"/>
        </c:scaling>
        <c:axPos val="b"/>
        <c:tickLblPos val="nextTo"/>
        <c:crossAx val="50290048"/>
        <c:crosses val="autoZero"/>
        <c:auto val="1"/>
        <c:lblAlgn val="ctr"/>
        <c:lblOffset val="100"/>
      </c:catAx>
      <c:valAx>
        <c:axId val="50290048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Children</a:t>
                </a:r>
              </a:p>
            </c:rich>
          </c:tx>
          <c:layout/>
        </c:title>
        <c:numFmt formatCode="General" sourceLinked="1"/>
        <c:tickLblPos val="nextTo"/>
        <c:crossAx val="50288512"/>
        <c:crosses val="autoZero"/>
        <c:crossBetween val="between"/>
        <c:majorUnit val="20"/>
      </c:valAx>
    </c:plotArea>
    <c:legend>
      <c:legendPos val="t"/>
      <c:layout/>
    </c:legend>
    <c:plotVisOnly val="1"/>
  </c:chart>
  <c:spPr>
    <a:solidFill>
      <a:srgbClr val="FAF4DA"/>
    </a:solidFill>
    <a:ln>
      <a:solidFill>
        <a:schemeClr val="tx2">
          <a:lumMod val="40000"/>
          <a:lumOff val="60000"/>
        </a:schemeClr>
      </a:solidFill>
    </a:ln>
  </c:spPr>
  <c:txPr>
    <a:bodyPr/>
    <a:lstStyle/>
    <a:p>
      <a:pPr>
        <a:defRPr sz="1100"/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Sheet3!$E$8</c:f>
              <c:strCache>
                <c:ptCount val="1"/>
                <c:pt idx="0">
                  <c:v>Rural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53%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84%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66%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62%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56%</a:t>
                    </a:r>
                    <a:endParaRPr lang="en-US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15%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34%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37%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Sheet3!$D$9:$D$16</c:f>
              <c:strCache>
                <c:ptCount val="8"/>
                <c:pt idx="0">
                  <c:v>Enrollment(3-5year)</c:v>
                </c:pt>
                <c:pt idx="1">
                  <c:v>Enrollment(6-16year)</c:v>
                </c:pt>
                <c:pt idx="2">
                  <c:v>Learning (Urdu)*</c:v>
                </c:pt>
                <c:pt idx="3">
                  <c:v>Learning (English)*</c:v>
                </c:pt>
                <c:pt idx="4">
                  <c:v>Learning (Arithmetic)*</c:v>
                </c:pt>
                <c:pt idx="5">
                  <c:v>Tuition:Govt.Schools</c:v>
                </c:pt>
                <c:pt idx="6">
                  <c:v>Tuition:Pvt.Schools</c:v>
                </c:pt>
                <c:pt idx="7">
                  <c:v>Mother's Education(At least Primary)</c:v>
                </c:pt>
              </c:strCache>
            </c:strRef>
          </c:cat>
          <c:val>
            <c:numRef>
              <c:f>Sheet3!$E$9:$E$16</c:f>
              <c:numCache>
                <c:formatCode>General</c:formatCode>
                <c:ptCount val="8"/>
                <c:pt idx="0">
                  <c:v>53</c:v>
                </c:pt>
                <c:pt idx="1">
                  <c:v>84</c:v>
                </c:pt>
                <c:pt idx="2">
                  <c:v>66</c:v>
                </c:pt>
                <c:pt idx="3">
                  <c:v>62</c:v>
                </c:pt>
                <c:pt idx="4">
                  <c:v>56</c:v>
                </c:pt>
                <c:pt idx="5">
                  <c:v>15</c:v>
                </c:pt>
                <c:pt idx="6">
                  <c:v>34</c:v>
                </c:pt>
                <c:pt idx="7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Sheet3!$F$8</c:f>
              <c:strCache>
                <c:ptCount val="1"/>
                <c:pt idx="0">
                  <c:v>Urban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61%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94%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81%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86%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73%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39%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44%</a:t>
                    </a:r>
                    <a:endParaRPr lang="en-US"/>
                  </a:p>
                </c:rich>
              </c:tx>
              <c:showVal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63%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Sheet3!$D$9:$D$16</c:f>
              <c:strCache>
                <c:ptCount val="8"/>
                <c:pt idx="0">
                  <c:v>Enrollment(3-5year)</c:v>
                </c:pt>
                <c:pt idx="1">
                  <c:v>Enrollment(6-16year)</c:v>
                </c:pt>
                <c:pt idx="2">
                  <c:v>Learning (Urdu)*</c:v>
                </c:pt>
                <c:pt idx="3">
                  <c:v>Learning (English)*</c:v>
                </c:pt>
                <c:pt idx="4">
                  <c:v>Learning (Arithmetic)*</c:v>
                </c:pt>
                <c:pt idx="5">
                  <c:v>Tuition:Govt.Schools</c:v>
                </c:pt>
                <c:pt idx="6">
                  <c:v>Tuition:Pvt.Schools</c:v>
                </c:pt>
                <c:pt idx="7">
                  <c:v>Mother's Education(At least Primary)</c:v>
                </c:pt>
              </c:strCache>
            </c:strRef>
          </c:cat>
          <c:val>
            <c:numRef>
              <c:f>Sheet3!$F$9:$F$16</c:f>
              <c:numCache>
                <c:formatCode>General</c:formatCode>
                <c:ptCount val="8"/>
                <c:pt idx="0">
                  <c:v>61</c:v>
                </c:pt>
                <c:pt idx="1">
                  <c:v>94</c:v>
                </c:pt>
                <c:pt idx="2">
                  <c:v>81</c:v>
                </c:pt>
                <c:pt idx="3">
                  <c:v>86</c:v>
                </c:pt>
                <c:pt idx="4">
                  <c:v>73</c:v>
                </c:pt>
                <c:pt idx="5">
                  <c:v>39</c:v>
                </c:pt>
                <c:pt idx="6">
                  <c:v>44</c:v>
                </c:pt>
                <c:pt idx="7">
                  <c:v>63</c:v>
                </c:pt>
              </c:numCache>
            </c:numRef>
          </c:val>
        </c:ser>
        <c:dLbls>
          <c:showVal val="1"/>
        </c:dLbls>
        <c:overlap val="-25"/>
        <c:axId val="50484352"/>
        <c:axId val="50485888"/>
      </c:barChart>
      <c:catAx>
        <c:axId val="50484352"/>
        <c:scaling>
          <c:orientation val="minMax"/>
        </c:scaling>
        <c:axPos val="l"/>
        <c:majorTickMark val="none"/>
        <c:tickLblPos val="nextTo"/>
        <c:crossAx val="50485888"/>
        <c:crosses val="autoZero"/>
        <c:auto val="1"/>
        <c:lblAlgn val="ctr"/>
        <c:lblOffset val="100"/>
      </c:catAx>
      <c:valAx>
        <c:axId val="50485888"/>
        <c:scaling>
          <c:orientation val="minMax"/>
        </c:scaling>
        <c:delete val="1"/>
        <c:axPos val="b"/>
        <c:numFmt formatCode="General" sourceLinked="1"/>
        <c:tickLblPos val="none"/>
        <c:crossAx val="50484352"/>
        <c:crosses val="autoZero"/>
        <c:crossBetween val="between"/>
      </c:valAx>
    </c:plotArea>
    <c:legend>
      <c:legendPos val="t"/>
      <c:layout/>
    </c:legend>
    <c:plotVisOnly val="1"/>
  </c:chart>
  <c:spPr>
    <a:solidFill>
      <a:srgbClr val="FAF4DA"/>
    </a:solidFill>
    <a:ln>
      <a:solidFill>
        <a:schemeClr val="accent1"/>
      </a:solidFill>
    </a:ln>
  </c:spPr>
  <c:txPr>
    <a:bodyPr/>
    <a:lstStyle/>
    <a:p>
      <a:pPr>
        <a:defRPr sz="1400"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9857174103237094"/>
          <c:y val="0.19954870224555263"/>
          <c:w val="0.66681846019247903"/>
          <c:h val="0.63618802857976164"/>
        </c:manualLayout>
      </c:layout>
      <c:barChart>
        <c:barDir val="col"/>
        <c:grouping val="clustered"/>
        <c:ser>
          <c:idx val="0"/>
          <c:order val="0"/>
          <c:tx>
            <c:strRef>
              <c:f>Sheet1!$C$5</c:f>
              <c:strCache>
                <c:ptCount val="1"/>
                <c:pt idx="0">
                  <c:v>Govt. school</c:v>
                </c:pt>
              </c:strCache>
            </c:strRef>
          </c:tx>
          <c:dLbls>
            <c:dLbl>
              <c:idx val="3"/>
              <c:layout>
                <c:manualLayout>
                  <c:x val="0"/>
                  <c:y val="1.3888888888888959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Sheet1!$B$6:$B$9</c:f>
              <c:strCache>
                <c:ptCount val="4"/>
                <c:pt idx="0">
                  <c:v>Primary</c:v>
                </c:pt>
                <c:pt idx="1">
                  <c:v>Elementary</c:v>
                </c:pt>
                <c:pt idx="2">
                  <c:v>High</c:v>
                </c:pt>
                <c:pt idx="3">
                  <c:v>Others</c:v>
                </c:pt>
              </c:strCache>
            </c:strRef>
          </c:cat>
          <c:val>
            <c:numRef>
              <c:f>Sheet1!$C$6:$C$9</c:f>
              <c:numCache>
                <c:formatCode>General</c:formatCode>
                <c:ptCount val="4"/>
                <c:pt idx="0">
                  <c:v>88</c:v>
                </c:pt>
                <c:pt idx="1">
                  <c:v>88</c:v>
                </c:pt>
                <c:pt idx="2">
                  <c:v>89</c:v>
                </c:pt>
                <c:pt idx="3">
                  <c:v>91</c:v>
                </c:pt>
              </c:numCache>
            </c:numRef>
          </c:val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Pvt.School</c:v>
                </c:pt>
              </c:strCache>
            </c:strRef>
          </c:tx>
          <c:dLbls>
            <c:dLbl>
              <c:idx val="1"/>
              <c:layout>
                <c:manualLayout>
                  <c:x val="2.777777777777803E-3"/>
                  <c:y val="1.851851851851858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8.3333333333333367E-3"/>
                  <c:y val="2.7777777777777991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0185067526416134E-16"/>
                  <c:y val="2.7777777777777991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Sheet1!$B$6:$B$9</c:f>
              <c:strCache>
                <c:ptCount val="4"/>
                <c:pt idx="0">
                  <c:v>Primary</c:v>
                </c:pt>
                <c:pt idx="1">
                  <c:v>Elementary</c:v>
                </c:pt>
                <c:pt idx="2">
                  <c:v>High</c:v>
                </c:pt>
                <c:pt idx="3">
                  <c:v>Others</c:v>
                </c:pt>
              </c:strCache>
            </c:strRef>
          </c:cat>
          <c:val>
            <c:numRef>
              <c:f>Sheet1!$D$6:$D$9</c:f>
              <c:numCache>
                <c:formatCode>General</c:formatCode>
                <c:ptCount val="4"/>
                <c:pt idx="0">
                  <c:v>87</c:v>
                </c:pt>
                <c:pt idx="1">
                  <c:v>92</c:v>
                </c:pt>
                <c:pt idx="2">
                  <c:v>93</c:v>
                </c:pt>
                <c:pt idx="3">
                  <c:v>93</c:v>
                </c:pt>
              </c:numCache>
            </c:numRef>
          </c:val>
        </c:ser>
        <c:dLbls>
          <c:showVal val="1"/>
        </c:dLbls>
        <c:axId val="52618368"/>
        <c:axId val="52626944"/>
      </c:barChart>
      <c:catAx>
        <c:axId val="52618368"/>
        <c:scaling>
          <c:orientation val="minMax"/>
        </c:scaling>
        <c:axPos val="b"/>
        <c:tickLblPos val="nextTo"/>
        <c:crossAx val="52626944"/>
        <c:crosses val="autoZero"/>
        <c:auto val="1"/>
        <c:lblAlgn val="ctr"/>
        <c:lblOffset val="100"/>
      </c:catAx>
      <c:valAx>
        <c:axId val="52626944"/>
        <c:scaling>
          <c:orientation val="minMax"/>
          <c:max val="1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Teacher</a:t>
                </a:r>
              </a:p>
            </c:rich>
          </c:tx>
          <c:layout/>
        </c:title>
        <c:numFmt formatCode="General" sourceLinked="1"/>
        <c:tickLblPos val="nextTo"/>
        <c:crossAx val="52618368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30705686789151576"/>
          <c:y val="5.0542067658209393E-2"/>
          <c:w val="0.44294313210848629"/>
          <c:h val="7.4841790609507131E-2"/>
        </c:manualLayout>
      </c:layout>
    </c:legend>
    <c:plotVisOnly val="1"/>
  </c:chart>
  <c:spPr>
    <a:solidFill>
      <a:srgbClr val="FEFEFE"/>
    </a:solidFill>
    <a:ln>
      <a:solidFill>
        <a:schemeClr val="accent1"/>
      </a:solidFill>
    </a:ln>
  </c:spPr>
  <c:txPr>
    <a:bodyPr/>
    <a:lstStyle/>
    <a:p>
      <a:pPr>
        <a:defRPr sz="1100"/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6735841913991637"/>
          <c:y val="0.2226968503937008"/>
          <c:w val="0.62889309509388547"/>
          <c:h val="0.59915099154272256"/>
        </c:manualLayout>
      </c:layout>
      <c:barChart>
        <c:barDir val="col"/>
        <c:grouping val="clustered"/>
        <c:ser>
          <c:idx val="0"/>
          <c:order val="0"/>
          <c:tx>
            <c:strRef>
              <c:f>Sheet3!$E$50</c:f>
              <c:strCache>
                <c:ptCount val="1"/>
                <c:pt idx="0">
                  <c:v>Government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Sheet3!$F$49:$G$49</c:f>
              <c:strCache>
                <c:ptCount val="2"/>
                <c:pt idx="0">
                  <c:v>Class 2</c:v>
                </c:pt>
                <c:pt idx="1">
                  <c:v>Class 8</c:v>
                </c:pt>
              </c:strCache>
            </c:strRef>
          </c:cat>
          <c:val>
            <c:numRef>
              <c:f>Sheet3!$F$50:$G$50</c:f>
              <c:numCache>
                <c:formatCode>General</c:formatCode>
                <c:ptCount val="2"/>
                <c:pt idx="0">
                  <c:v>22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Sheet3!$E$51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Sheet3!$F$49:$G$49</c:f>
              <c:strCache>
                <c:ptCount val="2"/>
                <c:pt idx="0">
                  <c:v>Class 2</c:v>
                </c:pt>
                <c:pt idx="1">
                  <c:v>Class 8</c:v>
                </c:pt>
              </c:strCache>
            </c:strRef>
          </c:cat>
          <c:val>
            <c:numRef>
              <c:f>Sheet3!$F$51:$G$51</c:f>
              <c:numCache>
                <c:formatCode>General</c:formatCode>
                <c:ptCount val="2"/>
                <c:pt idx="0">
                  <c:v>30</c:v>
                </c:pt>
                <c:pt idx="1">
                  <c:v>35</c:v>
                </c:pt>
              </c:numCache>
            </c:numRef>
          </c:val>
        </c:ser>
        <c:dLbls>
          <c:showVal val="1"/>
        </c:dLbls>
        <c:axId val="50718976"/>
        <c:axId val="50749440"/>
      </c:barChart>
      <c:catAx>
        <c:axId val="50718976"/>
        <c:scaling>
          <c:orientation val="minMax"/>
        </c:scaling>
        <c:axPos val="b"/>
        <c:tickLblPos val="nextTo"/>
        <c:crossAx val="50749440"/>
        <c:crosses val="autoZero"/>
        <c:auto val="1"/>
        <c:lblAlgn val="ctr"/>
        <c:lblOffset val="100"/>
      </c:catAx>
      <c:valAx>
        <c:axId val="50749440"/>
        <c:scaling>
          <c:orientation val="minMax"/>
          <c:max val="5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%Children</a:t>
                </a:r>
              </a:p>
            </c:rich>
          </c:tx>
          <c:layout>
            <c:manualLayout>
              <c:xMode val="edge"/>
              <c:yMode val="edge"/>
              <c:x val="5.3830002018978404E-2"/>
              <c:y val="0.39685549722951446"/>
            </c:manualLayout>
          </c:layout>
        </c:title>
        <c:numFmt formatCode="General" sourceLinked="1"/>
        <c:tickLblPos val="nextTo"/>
        <c:crossAx val="50718976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34817459115687577"/>
          <c:y val="5.9801326917468818E-2"/>
          <c:w val="0.49477412679184413"/>
          <c:h val="0.10724919801691472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</c:chart>
  <c:spPr>
    <a:solidFill>
      <a:srgbClr val="FAF4DA"/>
    </a:solidFill>
    <a:ln>
      <a:solidFill>
        <a:srgbClr val="0070C0"/>
      </a:solidFill>
    </a:ln>
  </c:spPr>
  <c:txPr>
    <a:bodyPr/>
    <a:lstStyle/>
    <a:p>
      <a:pPr>
        <a:defRPr sz="1100"/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102690288713954"/>
          <c:y val="0.25047462817147881"/>
          <c:w val="0.67837401574803313"/>
          <c:h val="0.5713732137649461"/>
        </c:manualLayout>
      </c:layout>
      <c:barChart>
        <c:barDir val="col"/>
        <c:grouping val="clustered"/>
        <c:ser>
          <c:idx val="0"/>
          <c:order val="0"/>
          <c:tx>
            <c:strRef>
              <c:f>Sheet3!$D$9</c:f>
              <c:strCache>
                <c:ptCount val="1"/>
                <c:pt idx="0">
                  <c:v>Government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Sheet3!$E$8:$F$8</c:f>
              <c:strCache>
                <c:ptCount val="2"/>
                <c:pt idx="0">
                  <c:v>Class 2</c:v>
                </c:pt>
                <c:pt idx="1">
                  <c:v>Class 8</c:v>
                </c:pt>
              </c:strCache>
            </c:strRef>
          </c:cat>
          <c:val>
            <c:numRef>
              <c:f>Sheet3!$E$9:$F$9</c:f>
              <c:numCache>
                <c:formatCode>General</c:formatCode>
                <c:ptCount val="2"/>
                <c:pt idx="0">
                  <c:v>34</c:v>
                </c:pt>
                <c:pt idx="1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Sheet3!$D$10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Sheet3!$E$8:$F$8</c:f>
              <c:strCache>
                <c:ptCount val="2"/>
                <c:pt idx="0">
                  <c:v>Class 2</c:v>
                </c:pt>
                <c:pt idx="1">
                  <c:v>Class 8</c:v>
                </c:pt>
              </c:strCache>
            </c:strRef>
          </c:cat>
          <c:val>
            <c:numRef>
              <c:f>Sheet3!$E$10:$F$10</c:f>
              <c:numCache>
                <c:formatCode>General</c:formatCode>
                <c:ptCount val="2"/>
                <c:pt idx="0">
                  <c:v>35</c:v>
                </c:pt>
                <c:pt idx="1">
                  <c:v>43</c:v>
                </c:pt>
              </c:numCache>
            </c:numRef>
          </c:val>
        </c:ser>
        <c:dLbls>
          <c:showVal val="1"/>
        </c:dLbls>
        <c:axId val="50762880"/>
        <c:axId val="50764416"/>
      </c:barChart>
      <c:catAx>
        <c:axId val="50762880"/>
        <c:scaling>
          <c:orientation val="minMax"/>
        </c:scaling>
        <c:axPos val="b"/>
        <c:tickLblPos val="nextTo"/>
        <c:crossAx val="50764416"/>
        <c:crosses val="autoZero"/>
        <c:auto val="1"/>
        <c:lblAlgn val="ctr"/>
        <c:lblOffset val="100"/>
      </c:catAx>
      <c:valAx>
        <c:axId val="507644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Children</a:t>
                </a:r>
              </a:p>
            </c:rich>
          </c:tx>
          <c:layout>
            <c:manualLayout>
              <c:xMode val="edge"/>
              <c:yMode val="edge"/>
              <c:x val="3.7626690894407427E-2"/>
              <c:y val="0.36384623797025523"/>
            </c:manualLayout>
          </c:layout>
        </c:title>
        <c:numFmt formatCode="General" sourceLinked="1"/>
        <c:tickLblPos val="nextTo"/>
        <c:crossAx val="5076288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285512063395923"/>
          <c:y val="5.9801326917468818E-2"/>
          <c:w val="0.44226579850595599"/>
          <c:h val="0.111878827646544"/>
        </c:manualLayout>
      </c:layout>
      <c:txPr>
        <a:bodyPr/>
        <a:lstStyle/>
        <a:p>
          <a:pPr>
            <a:defRPr b="1"/>
          </a:pPr>
          <a:endParaRPr lang="en-US"/>
        </a:p>
      </c:txPr>
    </c:legend>
    <c:plotVisOnly val="1"/>
  </c:chart>
  <c:spPr>
    <a:solidFill>
      <a:srgbClr val="FAF4DA"/>
    </a:solidFill>
    <a:ln>
      <a:solidFill>
        <a:srgbClr val="0070C0"/>
      </a:solidFill>
    </a:ln>
  </c:spPr>
  <c:txPr>
    <a:bodyPr/>
    <a:lstStyle/>
    <a:p>
      <a:pPr>
        <a:defRPr sz="11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>
                <a:latin typeface="Arial"/>
                <a:ea typeface="Arial"/>
                <a:cs typeface="Arial"/>
              </a:defRPr>
            </a:pPr>
            <a:r>
              <a:rPr lang="en-US" sz="1200"/>
              <a:t>Children who can read story Urdu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Sheet2!$M$3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Sheet2!$N$2:$Q$2</c:f>
              <c:strCache>
                <c:ptCount val="4"/>
                <c:pt idx="0">
                  <c:v>Class 3</c:v>
                </c:pt>
                <c:pt idx="1">
                  <c:v>Class 4</c:v>
                </c:pt>
                <c:pt idx="2">
                  <c:v>Class 5</c:v>
                </c:pt>
                <c:pt idx="3">
                  <c:v>Class 6</c:v>
                </c:pt>
              </c:strCache>
            </c:strRef>
          </c:cat>
          <c:val>
            <c:numRef>
              <c:f>Sheet2!$N$3:$Q$3</c:f>
              <c:numCache>
                <c:formatCode>General</c:formatCode>
                <c:ptCount val="4"/>
                <c:pt idx="0">
                  <c:v>26</c:v>
                </c:pt>
                <c:pt idx="1">
                  <c:v>45</c:v>
                </c:pt>
                <c:pt idx="2">
                  <c:v>60</c:v>
                </c:pt>
                <c:pt idx="3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Sheet2!$M$4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Sheet2!$N$2:$Q$2</c:f>
              <c:strCache>
                <c:ptCount val="4"/>
                <c:pt idx="0">
                  <c:v>Class 3</c:v>
                </c:pt>
                <c:pt idx="1">
                  <c:v>Class 4</c:v>
                </c:pt>
                <c:pt idx="2">
                  <c:v>Class 5</c:v>
                </c:pt>
                <c:pt idx="3">
                  <c:v>Class 6</c:v>
                </c:pt>
              </c:strCache>
            </c:strRef>
          </c:cat>
          <c:val>
            <c:numRef>
              <c:f>Sheet2!$N$4:$Q$4</c:f>
              <c:numCache>
                <c:formatCode>General</c:formatCode>
                <c:ptCount val="4"/>
                <c:pt idx="0">
                  <c:v>31</c:v>
                </c:pt>
                <c:pt idx="1">
                  <c:v>52</c:v>
                </c:pt>
                <c:pt idx="2">
                  <c:v>67</c:v>
                </c:pt>
                <c:pt idx="3">
                  <c:v>78</c:v>
                </c:pt>
              </c:numCache>
            </c:numRef>
          </c:val>
        </c:ser>
        <c:ser>
          <c:idx val="2"/>
          <c:order val="2"/>
          <c:tx>
            <c:strRef>
              <c:f>Sheet2!$M$5</c:f>
              <c:strCache>
                <c:ptCount val="1"/>
                <c:pt idx="0">
                  <c:v>2013</c:v>
                </c:pt>
              </c:strCache>
            </c:strRef>
          </c:tx>
          <c:dLbls>
            <c:dLbl>
              <c:idx val="0"/>
              <c:layout>
                <c:manualLayout>
                  <c:x val="-3.6796536796536793E-2"/>
                  <c:y val="0.05"/>
                </c:manualLayout>
              </c:layout>
              <c:dLblPos val="t"/>
              <c:showVal val="1"/>
            </c:dLbl>
            <c:dLbl>
              <c:idx val="1"/>
              <c:layout>
                <c:manualLayout>
                  <c:x val="-5.1948051948051951E-2"/>
                  <c:y val="1.6666666666666701E-2"/>
                </c:manualLayout>
              </c:layout>
              <c:dLblPos val="t"/>
              <c:showVal val="1"/>
            </c:dLbl>
            <c:dLbl>
              <c:idx val="2"/>
              <c:layout>
                <c:manualLayout>
                  <c:x val="-5.1948051948051951E-2"/>
                  <c:y val="3.333333333333334E-2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Sheet2!$N$2:$Q$2</c:f>
              <c:strCache>
                <c:ptCount val="4"/>
                <c:pt idx="0">
                  <c:v>Class 3</c:v>
                </c:pt>
                <c:pt idx="1">
                  <c:v>Class 4</c:v>
                </c:pt>
                <c:pt idx="2">
                  <c:v>Class 5</c:v>
                </c:pt>
                <c:pt idx="3">
                  <c:v>Class 6</c:v>
                </c:pt>
              </c:strCache>
            </c:strRef>
          </c:cat>
          <c:val>
            <c:numRef>
              <c:f>Sheet2!$N$5:$Q$5</c:f>
              <c:numCache>
                <c:formatCode>General</c:formatCode>
                <c:ptCount val="4"/>
                <c:pt idx="0">
                  <c:v>27</c:v>
                </c:pt>
                <c:pt idx="1">
                  <c:v>46</c:v>
                </c:pt>
                <c:pt idx="2">
                  <c:v>66</c:v>
                </c:pt>
                <c:pt idx="3">
                  <c:v>75</c:v>
                </c:pt>
              </c:numCache>
            </c:numRef>
          </c:val>
        </c:ser>
        <c:marker val="1"/>
        <c:axId val="48962560"/>
        <c:axId val="48972544"/>
      </c:lineChart>
      <c:catAx>
        <c:axId val="48962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Arial"/>
                <a:ea typeface="Arial"/>
                <a:cs typeface="Arial"/>
              </a:defRPr>
            </a:pPr>
            <a:endParaRPr lang="en-US"/>
          </a:p>
        </c:txPr>
        <c:crossAx val="48972544"/>
        <c:crosses val="autoZero"/>
        <c:auto val="1"/>
        <c:lblAlgn val="ctr"/>
        <c:lblOffset val="100"/>
      </c:catAx>
      <c:valAx>
        <c:axId val="48972544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200" b="0">
                    <a:latin typeface="Arial"/>
                    <a:ea typeface="Arial"/>
                    <a:cs typeface="Arial"/>
                  </a:defRPr>
                </a:pPr>
                <a:r>
                  <a:rPr lang="en-US" sz="1200" b="0"/>
                  <a:t>% Children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>
                <a:latin typeface="Arial"/>
                <a:ea typeface="Arial"/>
                <a:cs typeface="Arial"/>
              </a:defRPr>
            </a:pPr>
            <a:endParaRPr lang="en-US"/>
          </a:p>
        </c:txPr>
        <c:crossAx val="48962560"/>
        <c:crosses val="autoZero"/>
        <c:crossBetween val="between"/>
        <c:majorUnit val="20"/>
      </c:valAx>
    </c:plotArea>
    <c:legend>
      <c:legendPos val="t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solidFill>
      <a:srgbClr val="FAF4DA"/>
    </a:solidFill>
    <a:ln>
      <a:solidFill>
        <a:schemeClr val="tx2">
          <a:lumMod val="40000"/>
          <a:lumOff val="60000"/>
        </a:schemeClr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>
                <a:latin typeface="Arial"/>
                <a:ea typeface="Arial"/>
                <a:cs typeface="Arial"/>
              </a:defRPr>
            </a:pPr>
            <a:r>
              <a:rPr lang="en-US" sz="1200"/>
              <a:t>Children who can read English sentences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Sheet2!$M$15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Sheet2!$N$14:$Q$14</c:f>
              <c:strCache>
                <c:ptCount val="4"/>
                <c:pt idx="0">
                  <c:v>Class 3</c:v>
                </c:pt>
                <c:pt idx="1">
                  <c:v>Class 4</c:v>
                </c:pt>
                <c:pt idx="2">
                  <c:v>Class 5</c:v>
                </c:pt>
                <c:pt idx="3">
                  <c:v>Class 6</c:v>
                </c:pt>
              </c:strCache>
            </c:strRef>
          </c:cat>
          <c:val>
            <c:numRef>
              <c:f>Sheet2!$N$15:$Q$15</c:f>
              <c:numCache>
                <c:formatCode>General</c:formatCode>
                <c:ptCount val="4"/>
                <c:pt idx="0">
                  <c:v>17</c:v>
                </c:pt>
                <c:pt idx="1">
                  <c:v>33</c:v>
                </c:pt>
                <c:pt idx="2">
                  <c:v>50</c:v>
                </c:pt>
                <c:pt idx="3">
                  <c:v>68</c:v>
                </c:pt>
              </c:numCache>
            </c:numRef>
          </c:val>
        </c:ser>
        <c:ser>
          <c:idx val="1"/>
          <c:order val="1"/>
          <c:tx>
            <c:strRef>
              <c:f>Sheet2!$M$16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Sheet2!$N$14:$Q$14</c:f>
              <c:strCache>
                <c:ptCount val="4"/>
                <c:pt idx="0">
                  <c:v>Class 3</c:v>
                </c:pt>
                <c:pt idx="1">
                  <c:v>Class 4</c:v>
                </c:pt>
                <c:pt idx="2">
                  <c:v>Class 5</c:v>
                </c:pt>
                <c:pt idx="3">
                  <c:v>Class 6</c:v>
                </c:pt>
              </c:strCache>
            </c:strRef>
          </c:cat>
          <c:val>
            <c:numRef>
              <c:f>Sheet2!$N$16:$Q$16</c:f>
              <c:numCache>
                <c:formatCode>General</c:formatCode>
                <c:ptCount val="4"/>
                <c:pt idx="0">
                  <c:v>27</c:v>
                </c:pt>
                <c:pt idx="1">
                  <c:v>45</c:v>
                </c:pt>
                <c:pt idx="2">
                  <c:v>61</c:v>
                </c:pt>
                <c:pt idx="3">
                  <c:v>74</c:v>
                </c:pt>
              </c:numCache>
            </c:numRef>
          </c:val>
        </c:ser>
        <c:ser>
          <c:idx val="2"/>
          <c:order val="2"/>
          <c:tx>
            <c:strRef>
              <c:f>Sheet2!$M$17</c:f>
              <c:strCache>
                <c:ptCount val="1"/>
                <c:pt idx="0">
                  <c:v>2013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Sheet2!$N$14:$Q$14</c:f>
              <c:strCache>
                <c:ptCount val="4"/>
                <c:pt idx="0">
                  <c:v>Class 3</c:v>
                </c:pt>
                <c:pt idx="1">
                  <c:v>Class 4</c:v>
                </c:pt>
                <c:pt idx="2">
                  <c:v>Class 5</c:v>
                </c:pt>
                <c:pt idx="3">
                  <c:v>Class 6</c:v>
                </c:pt>
              </c:strCache>
            </c:strRef>
          </c:cat>
          <c:val>
            <c:numRef>
              <c:f>Sheet2!$N$17:$Q$17</c:f>
              <c:numCache>
                <c:formatCode>General</c:formatCode>
                <c:ptCount val="4"/>
                <c:pt idx="0">
                  <c:v>25</c:v>
                </c:pt>
                <c:pt idx="1">
                  <c:v>44</c:v>
                </c:pt>
                <c:pt idx="2">
                  <c:v>62</c:v>
                </c:pt>
                <c:pt idx="3">
                  <c:v>73</c:v>
                </c:pt>
              </c:numCache>
            </c:numRef>
          </c:val>
        </c:ser>
        <c:marker val="1"/>
        <c:axId val="49483136"/>
        <c:axId val="49489024"/>
      </c:lineChart>
      <c:catAx>
        <c:axId val="4948313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Arial"/>
                <a:ea typeface="Arial"/>
                <a:cs typeface="Arial"/>
              </a:defRPr>
            </a:pPr>
            <a:endParaRPr lang="en-US"/>
          </a:p>
        </c:txPr>
        <c:crossAx val="49489024"/>
        <c:crosses val="autoZero"/>
        <c:auto val="1"/>
        <c:lblAlgn val="ctr"/>
        <c:lblOffset val="100"/>
      </c:catAx>
      <c:valAx>
        <c:axId val="49489024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200" b="0">
                    <a:latin typeface="Arial"/>
                    <a:ea typeface="Arial"/>
                    <a:cs typeface="Arial"/>
                  </a:defRPr>
                </a:pPr>
                <a:r>
                  <a:rPr lang="en-US" sz="1200" b="0"/>
                  <a:t>% Children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>
                <a:latin typeface="Arial"/>
                <a:ea typeface="Arial"/>
                <a:cs typeface="Arial"/>
              </a:defRPr>
            </a:pPr>
            <a:endParaRPr lang="en-US"/>
          </a:p>
        </c:txPr>
        <c:crossAx val="49483136"/>
        <c:crosses val="autoZero"/>
        <c:crossBetween val="between"/>
        <c:majorUnit val="20"/>
      </c:valAx>
    </c:plotArea>
    <c:legend>
      <c:legendPos val="t"/>
      <c:layout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solidFill>
      <a:srgbClr val="FAF4DA"/>
    </a:solidFill>
    <a:ln>
      <a:solidFill>
        <a:schemeClr val="tx2">
          <a:lumMod val="40000"/>
          <a:lumOff val="60000"/>
        </a:schemeClr>
      </a:solidFill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n-US" sz="1200">
                <a:latin typeface="Arial" pitchFamily="34" charset="0"/>
                <a:cs typeface="Arial" pitchFamily="34" charset="0"/>
              </a:rPr>
              <a:t>Children who can do division</a:t>
            </a:r>
          </a:p>
        </c:rich>
      </c:tx>
      <c:layout>
        <c:manualLayout>
          <c:xMode val="edge"/>
          <c:yMode val="edge"/>
          <c:x val="0.33190708661417406"/>
          <c:y val="4.7863188976377952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Sheet2!$M$33</c:f>
              <c:strCache>
                <c:ptCount val="1"/>
                <c:pt idx="0">
                  <c:v>2011</c:v>
                </c:pt>
              </c:strCache>
            </c:strRef>
          </c:tx>
          <c:cat>
            <c:strRef>
              <c:f>Sheet2!$N$32:$Q$32</c:f>
              <c:strCache>
                <c:ptCount val="4"/>
                <c:pt idx="0">
                  <c:v>Class 3</c:v>
                </c:pt>
                <c:pt idx="1">
                  <c:v>Class 4</c:v>
                </c:pt>
                <c:pt idx="2">
                  <c:v>Class 5</c:v>
                </c:pt>
                <c:pt idx="3">
                  <c:v>Class 6</c:v>
                </c:pt>
              </c:strCache>
            </c:strRef>
          </c:cat>
          <c:val>
            <c:numRef>
              <c:f>Sheet2!$N$33:$Q$33</c:f>
              <c:numCache>
                <c:formatCode>General</c:formatCode>
                <c:ptCount val="4"/>
                <c:pt idx="0">
                  <c:v>13</c:v>
                </c:pt>
                <c:pt idx="1">
                  <c:v>29</c:v>
                </c:pt>
                <c:pt idx="2">
                  <c:v>46</c:v>
                </c:pt>
                <c:pt idx="3">
                  <c:v>63</c:v>
                </c:pt>
              </c:numCache>
            </c:numRef>
          </c:val>
        </c:ser>
        <c:ser>
          <c:idx val="1"/>
          <c:order val="1"/>
          <c:tx>
            <c:strRef>
              <c:f>Sheet2!$M$34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Sheet2!$N$32:$Q$32</c:f>
              <c:strCache>
                <c:ptCount val="4"/>
                <c:pt idx="0">
                  <c:v>Class 3</c:v>
                </c:pt>
                <c:pt idx="1">
                  <c:v>Class 4</c:v>
                </c:pt>
                <c:pt idx="2">
                  <c:v>Class 5</c:v>
                </c:pt>
                <c:pt idx="3">
                  <c:v>Class 6</c:v>
                </c:pt>
              </c:strCache>
            </c:strRef>
          </c:cat>
          <c:val>
            <c:numRef>
              <c:f>Sheet2!$N$34:$Q$34</c:f>
              <c:numCache>
                <c:formatCode>General</c:formatCode>
                <c:ptCount val="4"/>
                <c:pt idx="0">
                  <c:v>21</c:v>
                </c:pt>
                <c:pt idx="1">
                  <c:v>39</c:v>
                </c:pt>
                <c:pt idx="2">
                  <c:v>56</c:v>
                </c:pt>
                <c:pt idx="3">
                  <c:v>68</c:v>
                </c:pt>
              </c:numCache>
            </c:numRef>
          </c:val>
        </c:ser>
        <c:ser>
          <c:idx val="2"/>
          <c:order val="2"/>
          <c:tx>
            <c:strRef>
              <c:f>Sheet2!$M$35</c:f>
              <c:strCache>
                <c:ptCount val="1"/>
                <c:pt idx="0">
                  <c:v>2013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accent3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Sheet2!$N$32:$Q$32</c:f>
              <c:strCache>
                <c:ptCount val="4"/>
                <c:pt idx="0">
                  <c:v>Class 3</c:v>
                </c:pt>
                <c:pt idx="1">
                  <c:v>Class 4</c:v>
                </c:pt>
                <c:pt idx="2">
                  <c:v>Class 5</c:v>
                </c:pt>
                <c:pt idx="3">
                  <c:v>Class 6</c:v>
                </c:pt>
              </c:strCache>
            </c:strRef>
          </c:cat>
          <c:val>
            <c:numRef>
              <c:f>Sheet2!$N$35:$Q$35</c:f>
              <c:numCache>
                <c:formatCode>General</c:formatCode>
                <c:ptCount val="4"/>
                <c:pt idx="0">
                  <c:v>19</c:v>
                </c:pt>
                <c:pt idx="1">
                  <c:v>36</c:v>
                </c:pt>
                <c:pt idx="2">
                  <c:v>56</c:v>
                </c:pt>
                <c:pt idx="3">
                  <c:v>68</c:v>
                </c:pt>
              </c:numCache>
            </c:numRef>
          </c:val>
        </c:ser>
        <c:marker val="1"/>
        <c:axId val="49545216"/>
        <c:axId val="49546752"/>
      </c:lineChart>
      <c:catAx>
        <c:axId val="49545216"/>
        <c:scaling>
          <c:orientation val="minMax"/>
        </c:scaling>
        <c:axPos val="b"/>
        <c:tickLblPos val="nextTo"/>
        <c:crossAx val="49546752"/>
        <c:crosses val="autoZero"/>
        <c:auto val="1"/>
        <c:lblAlgn val="ctr"/>
        <c:lblOffset val="100"/>
      </c:catAx>
      <c:valAx>
        <c:axId val="49546752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% Children</a:t>
                </a:r>
              </a:p>
            </c:rich>
          </c:tx>
          <c:layout>
            <c:manualLayout>
              <c:xMode val="edge"/>
              <c:yMode val="edge"/>
              <c:x val="2.314820647419075E-2"/>
              <c:y val="0.40048162729658798"/>
            </c:manualLayout>
          </c:layout>
        </c:title>
        <c:numFmt formatCode="General" sourceLinked="1"/>
        <c:tickLblPos val="nextTo"/>
        <c:crossAx val="49545216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27974085739282661"/>
          <c:y val="0.17264599737532857"/>
          <c:w val="0.47033318751822689"/>
          <c:h val="0.10556102362204725"/>
        </c:manualLayout>
      </c:layout>
    </c:legend>
    <c:plotVisOnly val="1"/>
  </c:chart>
  <c:spPr>
    <a:solidFill>
      <a:srgbClr val="FAF4DA"/>
    </a:solidFill>
    <a:ln>
      <a:solidFill>
        <a:schemeClr val="tx2">
          <a:lumMod val="40000"/>
          <a:lumOff val="60000"/>
        </a:schemeClr>
      </a:solidFill>
    </a:ln>
  </c:spPr>
  <c:txPr>
    <a:bodyPr/>
    <a:lstStyle/>
    <a:p>
      <a:pPr>
        <a:defRPr sz="16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>
                <a:latin typeface="Arial"/>
                <a:ea typeface="Arial"/>
                <a:cs typeface="Arial"/>
              </a:defRPr>
            </a:pPr>
            <a:r>
              <a:rPr lang="en-US" sz="1000"/>
              <a:t>Learning levels by gender Urdu</a:t>
            </a:r>
          </a:p>
        </c:rich>
      </c:tx>
      <c:layout>
        <c:manualLayout>
          <c:xMode val="edge"/>
          <c:yMode val="edge"/>
          <c:x val="0.19084666836000339"/>
          <c:y val="4.2642255924905954E-2"/>
        </c:manualLayout>
      </c:layout>
    </c:title>
    <c:plotArea>
      <c:layout>
        <c:manualLayout>
          <c:layoutTarget val="inner"/>
          <c:xMode val="edge"/>
          <c:yMode val="edge"/>
          <c:x val="0.25514360928392149"/>
          <c:y val="0.28851308970994144"/>
          <c:w val="0.65972409090865736"/>
          <c:h val="0.39830136617538298"/>
        </c:manualLayout>
      </c:layout>
      <c:barChart>
        <c:barDir val="col"/>
        <c:grouping val="clustered"/>
        <c:ser>
          <c:idx val="0"/>
          <c:order val="0"/>
          <c:tx>
            <c:strRef>
              <c:f>Sheet2!$H$14</c:f>
              <c:strCache>
                <c:ptCount val="1"/>
              </c:strCache>
            </c:strRef>
          </c:tx>
          <c:dPt>
            <c:idx val="1"/>
            <c:spPr>
              <a:solidFill>
                <a:schemeClr val="accent2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50">
                      <a:solidFill>
                        <a:srgbClr val="0070C0"/>
                      </a:solidFill>
                    </a:defRPr>
                  </a:pPr>
                  <a:endParaRPr lang="en-U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050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Val val="1"/>
          </c:dLbls>
          <c:cat>
            <c:strRef>
              <c:f>Sheet2!$G$15:$G$16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Sheet2!$H$15:$H$16</c:f>
              <c:numCache>
                <c:formatCode>General</c:formatCode>
                <c:ptCount val="2"/>
                <c:pt idx="0">
                  <c:v>55</c:v>
                </c:pt>
                <c:pt idx="1">
                  <c:v>54</c:v>
                </c:pt>
              </c:numCache>
            </c:numRef>
          </c:val>
        </c:ser>
        <c:dLbls>
          <c:showVal val="1"/>
        </c:dLbls>
        <c:axId val="49598464"/>
        <c:axId val="49600384"/>
      </c:barChart>
      <c:catAx>
        <c:axId val="495984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0">
                    <a:latin typeface="Arial"/>
                    <a:ea typeface="Arial"/>
                    <a:cs typeface="Arial"/>
                  </a:defRPr>
                </a:pPr>
                <a:r>
                  <a:rPr lang="en-US" sz="1000"/>
                  <a:t>Who can read at least sentences</a:t>
                </a:r>
              </a:p>
            </c:rich>
          </c:tx>
          <c:layout>
            <c:manualLayout>
              <c:xMode val="edge"/>
              <c:yMode val="edge"/>
              <c:x val="0.18940309880619854"/>
              <c:y val="0.82745691271349764"/>
            </c:manualLayout>
          </c:layout>
        </c:title>
        <c:tickLblPos val="nextTo"/>
        <c:txPr>
          <a:bodyPr/>
          <a:lstStyle/>
          <a:p>
            <a:pPr>
              <a:defRPr sz="900">
                <a:latin typeface="Arial"/>
                <a:ea typeface="Arial"/>
                <a:cs typeface="Arial"/>
              </a:defRPr>
            </a:pPr>
            <a:endParaRPr lang="en-US"/>
          </a:p>
        </c:txPr>
        <c:crossAx val="49600384"/>
        <c:crosses val="autoZero"/>
        <c:auto val="1"/>
        <c:lblAlgn val="ctr"/>
        <c:lblOffset val="100"/>
      </c:catAx>
      <c:valAx>
        <c:axId val="49600384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900" b="0">
                    <a:latin typeface="Arial"/>
                    <a:ea typeface="Arial"/>
                    <a:cs typeface="Arial"/>
                  </a:defRPr>
                </a:pPr>
                <a:r>
                  <a:rPr lang="en-US" sz="900" b="0"/>
                  <a:t>% Children</a:t>
                </a:r>
              </a:p>
            </c:rich>
          </c:tx>
          <c:layout>
            <c:manualLayout>
              <c:xMode val="edge"/>
              <c:yMode val="edge"/>
              <c:x val="3.0404392788365469E-2"/>
              <c:y val="0.29010835184063538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900">
                <a:latin typeface="Arial"/>
                <a:ea typeface="Arial"/>
                <a:cs typeface="Arial"/>
              </a:defRPr>
            </a:pPr>
            <a:endParaRPr lang="en-US"/>
          </a:p>
        </c:txPr>
        <c:crossAx val="49598464"/>
        <c:crosses val="autoZero"/>
        <c:crossBetween val="between"/>
        <c:majorUnit val="20"/>
      </c:valAx>
    </c:plotArea>
    <c:plotVisOnly val="1"/>
  </c:chart>
  <c:spPr>
    <a:solidFill>
      <a:srgbClr val="FAF4DA"/>
    </a:solidFill>
    <a:ln>
      <a:solidFill>
        <a:schemeClr val="tx2">
          <a:lumMod val="40000"/>
          <a:lumOff val="60000"/>
        </a:schemeClr>
      </a:solidFill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Learning levels by gender English</a:t>
            </a:r>
          </a:p>
        </c:rich>
      </c:tx>
      <c:layout>
        <c:manualLayout>
          <c:xMode val="edge"/>
          <c:yMode val="edge"/>
          <c:x val="0.13268678915135609"/>
          <c:y val="0"/>
        </c:manualLayout>
      </c:layout>
    </c:title>
    <c:plotArea>
      <c:layout>
        <c:manualLayout>
          <c:layoutTarget val="inner"/>
          <c:xMode val="edge"/>
          <c:yMode val="edge"/>
          <c:x val="0.29286406009593713"/>
          <c:y val="0.28130026246719181"/>
          <c:w val="0.64391754909946597"/>
          <c:h val="0.4400104986876649"/>
        </c:manualLayout>
      </c:layout>
      <c:barChart>
        <c:barDir val="col"/>
        <c:grouping val="clustered"/>
        <c:ser>
          <c:idx val="0"/>
          <c:order val="0"/>
          <c:tx>
            <c:strRef>
              <c:f>Sheet2!$N$19</c:f>
              <c:strCache>
                <c:ptCount val="1"/>
              </c:strCache>
            </c:strRef>
          </c:tx>
          <c:dPt>
            <c:idx val="1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5.7471264367816204E-3"/>
                  <c:y val="1.333333333333334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1.2820472440944882E-2"/>
                </c:manualLayout>
              </c:layout>
              <c:dLblPos val="outEnd"/>
              <c:showVal val="1"/>
            </c:dLbl>
            <c:dLblPos val="outEnd"/>
            <c:showVal val="1"/>
          </c:dLbls>
          <c:cat>
            <c:strRef>
              <c:f>Sheet2!$M$20:$M$21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Sheet2!$N$20:$N$21</c:f>
              <c:numCache>
                <c:formatCode>General</c:formatCode>
                <c:ptCount val="2"/>
                <c:pt idx="0">
                  <c:v>59</c:v>
                </c:pt>
                <c:pt idx="1">
                  <c:v>58</c:v>
                </c:pt>
              </c:numCache>
            </c:numRef>
          </c:val>
        </c:ser>
        <c:dLbls>
          <c:showVal val="1"/>
        </c:dLbls>
        <c:axId val="49703168"/>
        <c:axId val="49705344"/>
      </c:barChart>
      <c:catAx>
        <c:axId val="497031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Who can read at least words</a:t>
                </a:r>
              </a:p>
            </c:rich>
          </c:tx>
          <c:layout>
            <c:manualLayout>
              <c:xMode val="edge"/>
              <c:yMode val="edge"/>
              <c:x val="0.23396587926509191"/>
              <c:y val="0.84536640419947551"/>
            </c:manualLayout>
          </c:layout>
        </c:title>
        <c:tickLblPos val="nextTo"/>
        <c:crossAx val="49705344"/>
        <c:crosses val="autoZero"/>
        <c:auto val="1"/>
        <c:lblAlgn val="ctr"/>
        <c:lblOffset val="100"/>
      </c:catAx>
      <c:valAx>
        <c:axId val="49705344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Children</a:t>
                </a:r>
              </a:p>
            </c:rich>
          </c:tx>
          <c:layout>
            <c:manualLayout>
              <c:xMode val="edge"/>
              <c:yMode val="edge"/>
              <c:x val="3.4482758620689655E-2"/>
              <c:y val="0.28202204724409541"/>
            </c:manualLayout>
          </c:layout>
        </c:title>
        <c:numFmt formatCode="General" sourceLinked="1"/>
        <c:tickLblPos val="nextTo"/>
        <c:crossAx val="49703168"/>
        <c:crosses val="autoZero"/>
        <c:crossBetween val="between"/>
        <c:majorUnit val="20"/>
      </c:valAx>
    </c:plotArea>
    <c:plotVisOnly val="1"/>
  </c:chart>
  <c:spPr>
    <a:solidFill>
      <a:srgbClr val="FAF4DA"/>
    </a:solidFill>
    <a:ln>
      <a:solidFill>
        <a:schemeClr val="tx2">
          <a:lumMod val="40000"/>
          <a:lumOff val="60000"/>
        </a:schemeClr>
      </a:solidFill>
    </a:ln>
  </c:spPr>
  <c:txPr>
    <a:bodyPr/>
    <a:lstStyle/>
    <a:p>
      <a:pPr>
        <a:defRPr sz="10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r>
              <a:rPr lang="en-US"/>
              <a:t>Learning levels by gender Arithmetic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Sheet2!$N$23</c:f>
              <c:strCache>
                <c:ptCount val="1"/>
              </c:strCache>
            </c:strRef>
          </c:tx>
          <c:dPt>
            <c:idx val="1"/>
            <c:spPr>
              <a:solidFill>
                <a:schemeClr val="accent2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050">
                      <a:solidFill>
                        <a:srgbClr val="0070C0"/>
                      </a:solidFill>
                    </a:defRPr>
                  </a:pPr>
                  <a:endParaRPr lang="en-U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050">
                      <a:solidFill>
                        <a:schemeClr val="accent2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outEnd"/>
            <c:showVal val="1"/>
          </c:dLbls>
          <c:cat>
            <c:strRef>
              <c:f>Sheet2!$M$24:$M$25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Sheet2!$N$24:$N$25</c:f>
              <c:numCache>
                <c:formatCode>General</c:formatCode>
                <c:ptCount val="2"/>
                <c:pt idx="0">
                  <c:v>54</c:v>
                </c:pt>
                <c:pt idx="1">
                  <c:v>51</c:v>
                </c:pt>
              </c:numCache>
            </c:numRef>
          </c:val>
        </c:ser>
        <c:dLbls>
          <c:showVal val="1"/>
        </c:dLbls>
        <c:axId val="49620480"/>
        <c:axId val="49622400"/>
      </c:barChart>
      <c:catAx>
        <c:axId val="496204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00" b="0">
                    <a:latin typeface="Arial"/>
                    <a:ea typeface="Arial"/>
                    <a:cs typeface="Arial"/>
                  </a:defRPr>
                </a:pPr>
                <a:r>
                  <a:rPr lang="en-US" sz="900"/>
                  <a:t>Who can at least do subtraction</a:t>
                </a:r>
              </a:p>
            </c:rich>
          </c:tx>
          <c:layout>
            <c:manualLayout>
              <c:xMode val="edge"/>
              <c:yMode val="edge"/>
              <c:x val="0.14325187799800873"/>
              <c:y val="0.83769973753280935"/>
            </c:manualLayout>
          </c:layout>
        </c:title>
        <c:tickLblPos val="nextTo"/>
        <c:txPr>
          <a:bodyPr/>
          <a:lstStyle/>
          <a:p>
            <a:pPr>
              <a:defRPr sz="900">
                <a:latin typeface="Arial"/>
                <a:ea typeface="Arial"/>
                <a:cs typeface="Arial"/>
              </a:defRPr>
            </a:pPr>
            <a:endParaRPr lang="en-US"/>
          </a:p>
        </c:txPr>
        <c:crossAx val="49622400"/>
        <c:crosses val="autoZero"/>
        <c:auto val="1"/>
        <c:lblAlgn val="ctr"/>
        <c:lblOffset val="100"/>
      </c:catAx>
      <c:valAx>
        <c:axId val="49622400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000" b="0">
                    <a:latin typeface="Arial"/>
                    <a:ea typeface="Arial"/>
                    <a:cs typeface="Arial"/>
                  </a:defRPr>
                </a:pPr>
                <a:r>
                  <a:rPr lang="en-US" sz="1000" b="0"/>
                  <a:t>% Children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900">
                <a:latin typeface="Arial"/>
                <a:ea typeface="Arial"/>
                <a:cs typeface="Arial"/>
              </a:defRPr>
            </a:pPr>
            <a:endParaRPr lang="en-US"/>
          </a:p>
        </c:txPr>
        <c:crossAx val="49620480"/>
        <c:crosses val="autoZero"/>
        <c:crossBetween val="between"/>
        <c:majorUnit val="20"/>
      </c:valAx>
    </c:plotArea>
    <c:plotVisOnly val="1"/>
  </c:chart>
  <c:spPr>
    <a:solidFill>
      <a:srgbClr val="FAF4DA"/>
    </a:solidFill>
    <a:ln>
      <a:solidFill>
        <a:schemeClr val="tx2">
          <a:lumMod val="40000"/>
          <a:lumOff val="60000"/>
        </a:schemeClr>
      </a:solidFill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r>
              <a:rPr lang="en-US"/>
              <a:t>Learning levels by school type Urdu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Sheet2!$H$2</c:f>
              <c:strCache>
                <c:ptCount val="1"/>
                <c:pt idx="0">
                  <c:v>Government</c:v>
                </c:pt>
              </c:strCache>
            </c:strRef>
          </c:tx>
          <c:dLbls>
            <c:dLbl>
              <c:idx val="0"/>
              <c:layout>
                <c:manualLayout>
                  <c:x val="-2.6246719160105142E-7"/>
                  <c:y val="5.7471264367816724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rgbClr val="0070C0"/>
                      </a:solidFill>
                    </a:defRPr>
                  </a:pPr>
                  <a:endParaRPr lang="en-US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0"/>
                  <c:y val="-3.4482758620689655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3.3333333333333392E-3"/>
                  <c:y val="0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Sheet2!$G$3:$G$5</c:f>
              <c:strCache>
                <c:ptCount val="3"/>
                <c:pt idx="0">
                  <c:v>Class 1: Can read at least letters</c:v>
                </c:pt>
                <c:pt idx="1">
                  <c:v>Class 3: Can read at least sentences</c:v>
                </c:pt>
                <c:pt idx="2">
                  <c:v>Class 5: Can read at least story</c:v>
                </c:pt>
              </c:strCache>
            </c:strRef>
          </c:cat>
          <c:val>
            <c:numRef>
              <c:f>Sheet2!$H$3:$H$5</c:f>
              <c:numCache>
                <c:formatCode>General</c:formatCode>
                <c:ptCount val="3"/>
                <c:pt idx="0">
                  <c:v>65</c:v>
                </c:pt>
                <c:pt idx="1">
                  <c:v>48</c:v>
                </c:pt>
                <c:pt idx="2">
                  <c:v>63</c:v>
                </c:pt>
              </c:numCache>
            </c:numRef>
          </c:val>
        </c:ser>
        <c:ser>
          <c:idx val="1"/>
          <c:order val="1"/>
          <c:tx>
            <c:strRef>
              <c:f>Sheet2!$I$2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2"/>
              <c:layout>
                <c:manualLayout>
                  <c:x val="0"/>
                  <c:y val="-2.8735632183908056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en-US"/>
              </a:p>
            </c:txPr>
            <c:dLblPos val="outEnd"/>
            <c:showVal val="1"/>
          </c:dLbls>
          <c:cat>
            <c:strRef>
              <c:f>Sheet2!$G$3:$G$5</c:f>
              <c:strCache>
                <c:ptCount val="3"/>
                <c:pt idx="0">
                  <c:v>Class 1: Can read at least letters</c:v>
                </c:pt>
                <c:pt idx="1">
                  <c:v>Class 3: Can read at least sentences</c:v>
                </c:pt>
                <c:pt idx="2">
                  <c:v>Class 5: Can read at least story</c:v>
                </c:pt>
              </c:strCache>
            </c:strRef>
          </c:cat>
          <c:val>
            <c:numRef>
              <c:f>Sheet2!$I$3:$I$5</c:f>
              <c:numCache>
                <c:formatCode>General</c:formatCode>
                <c:ptCount val="3"/>
                <c:pt idx="0">
                  <c:v>77</c:v>
                </c:pt>
                <c:pt idx="1">
                  <c:v>62</c:v>
                </c:pt>
                <c:pt idx="2">
                  <c:v>71</c:v>
                </c:pt>
              </c:numCache>
            </c:numRef>
          </c:val>
        </c:ser>
        <c:dLbls>
          <c:showVal val="1"/>
        </c:dLbls>
        <c:axId val="49666304"/>
        <c:axId val="49819648"/>
      </c:barChart>
      <c:catAx>
        <c:axId val="49666304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endParaRPr lang="en-US"/>
          </a:p>
        </c:txPr>
        <c:crossAx val="49819648"/>
        <c:crosses val="autoZero"/>
        <c:auto val="1"/>
        <c:lblAlgn val="ctr"/>
        <c:lblOffset val="100"/>
      </c:catAx>
      <c:valAx>
        <c:axId val="49819648"/>
        <c:scaling>
          <c:orientation val="minMax"/>
          <c:max val="100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800"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% Children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800">
                <a:latin typeface="Arial"/>
                <a:ea typeface="Arial"/>
                <a:cs typeface="Arial"/>
              </a:defRPr>
            </a:pPr>
            <a:endParaRPr lang="en-US"/>
          </a:p>
        </c:txPr>
        <c:crossAx val="49666304"/>
        <c:crosses val="autoZero"/>
        <c:crossBetween val="between"/>
        <c:majorUnit val="20"/>
      </c:valAx>
    </c:plotArea>
    <c:legend>
      <c:legendPos val="t"/>
      <c:layout/>
    </c:legend>
    <c:plotVisOnly val="1"/>
  </c:chart>
  <c:spPr>
    <a:solidFill>
      <a:srgbClr val="FAF4DA"/>
    </a:solidFill>
    <a:ln>
      <a:solidFill>
        <a:schemeClr val="tx2">
          <a:lumMod val="40000"/>
          <a:lumOff val="60000"/>
        </a:schemeClr>
      </a:solidFill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E2EE7-A96E-4EEA-B0CA-2102AD8264DF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7C52D-F309-4758-A88B-C655455C5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942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78A81-D7AB-44D6-9257-A2F36280022B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E7C6F-65A8-4569-AF9A-CA299A5220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331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E7C6F-65A8-4569-AF9A-CA299A5220E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070-2840-4CDC-B39E-D3E9956EBB56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740-BD84-4C8C-8BF7-976ABAB0B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27038"/>
            <a:ext cx="7010400" cy="10207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52600"/>
            <a:ext cx="70104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F070-2840-4CDC-B39E-D3E9956EBB56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5740-BD84-4C8C-8BF7-976ABAB0B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F070-2840-4CDC-B39E-D3E9956EBB56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5740-BD84-4C8C-8BF7-976ABAB0B6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resentation.gif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86200" y="2514600"/>
            <a:ext cx="4876800" cy="1447800"/>
          </a:xfrm>
        </p:spPr>
        <p:txBody>
          <a:bodyPr>
            <a:noAutofit/>
          </a:bodyPr>
          <a:lstStyle/>
          <a:p>
            <a:pPr algn="r"/>
            <a:r>
              <a:rPr lang="en-US" sz="5400" b="1" dirty="0" smtClean="0">
                <a:solidFill>
                  <a:srgbClr val="990099"/>
                </a:solidFill>
              </a:rPr>
              <a:t>ASER PAKISTAN</a:t>
            </a:r>
            <a:endParaRPr lang="en-US" sz="5400" b="1" dirty="0">
              <a:solidFill>
                <a:srgbClr val="990099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181600" y="4572000"/>
            <a:ext cx="35814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Punjab Launch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February10, 2014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Lahore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dobe Song Std L" pitchFamily="18" charset="-128"/>
              <a:ea typeface="Adobe Song Std L" pitchFamily="18" charset="-128"/>
            </a:endParaRPr>
          </a:p>
        </p:txBody>
      </p:sp>
      <p:pic>
        <p:nvPicPr>
          <p:cNvPr id="7" name="Picture 2" descr="C:\Users\ita\Desktop\logo 20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381000"/>
            <a:ext cx="2667000" cy="1143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8200" y="3581401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Song Std L" pitchFamily="18" charset="-128"/>
                <a:ea typeface="Adobe Song Std L" pitchFamily="18" charset="-128"/>
              </a:rPr>
              <a:t>A Citizen Led Initiative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51054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Out of school children – Punjab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(6-16 Years)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1143000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1600200"/>
          <a:ext cx="6477001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91013"/>
                <a:gridCol w="2185988"/>
              </a:tblGrid>
              <a:tr h="292100">
                <a:tc>
                  <a:txBody>
                    <a:bodyPr/>
                    <a:lstStyle/>
                    <a:p>
                      <a:r>
                        <a:rPr lang="en-US" dirty="0" smtClean="0"/>
                        <a:t>Top 5 districts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of OOSC</a:t>
                      </a:r>
                      <a:endParaRPr lang="en-US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en-US" dirty="0" smtClean="0"/>
                        <a:t>1. </a:t>
                      </a:r>
                      <a:r>
                        <a:rPr lang="en-US" dirty="0" err="1" smtClean="0"/>
                        <a:t>Gujrat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dirty="0" smtClean="0"/>
                        <a:t>2. </a:t>
                      </a:r>
                      <a:r>
                        <a:rPr lang="en-US" dirty="0" err="1" smtClean="0"/>
                        <a:t>Narowal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5.9</a:t>
                      </a:r>
                      <a:endParaRPr lang="en-US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dirty="0" smtClean="0"/>
                        <a:t>3. Gujranwala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6.6</a:t>
                      </a:r>
                      <a:endParaRPr lang="en-US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dirty="0" smtClean="0"/>
                        <a:t>4. </a:t>
                      </a:r>
                      <a:r>
                        <a:rPr lang="en-US" dirty="0" err="1" smtClean="0"/>
                        <a:t>Chakwal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</a:t>
                      </a:r>
                      <a:endParaRPr lang="en-US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dirty="0" smtClean="0"/>
                        <a:t>5. Rawalpindi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8200" y="4038600"/>
          <a:ext cx="6477001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91013"/>
                <a:gridCol w="2185988"/>
              </a:tblGrid>
              <a:tr h="292100">
                <a:tc>
                  <a:txBody>
                    <a:bodyPr/>
                    <a:lstStyle/>
                    <a:p>
                      <a:r>
                        <a:rPr lang="en-US" dirty="0" smtClean="0"/>
                        <a:t>Bottom 5 districts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of OOSC</a:t>
                      </a:r>
                      <a:endParaRPr lang="en-US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err="1" smtClean="0"/>
                        <a:t>Rajanpur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40.7</a:t>
                      </a:r>
                      <a:endParaRPr lang="en-US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r>
                        <a:rPr lang="en-US" baseline="0" dirty="0" smtClean="0"/>
                        <a:t>   </a:t>
                      </a:r>
                      <a:r>
                        <a:rPr lang="en-US" baseline="0" dirty="0" err="1" smtClean="0"/>
                        <a:t>Dera</a:t>
                      </a:r>
                      <a:r>
                        <a:rPr lang="en-US" baseline="0" dirty="0" smtClean="0"/>
                        <a:t> Ghazi Khan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29.8</a:t>
                      </a:r>
                      <a:endParaRPr lang="en-US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dirty="0" smtClean="0"/>
                        <a:t>3.  </a:t>
                      </a:r>
                      <a:r>
                        <a:rPr lang="en-US" dirty="0" err="1" smtClean="0"/>
                        <a:t>Chiniot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27.3</a:t>
                      </a:r>
                      <a:endParaRPr lang="en-US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dirty="0" smtClean="0"/>
                        <a:t>4.   </a:t>
                      </a:r>
                      <a:r>
                        <a:rPr lang="en-US" dirty="0" err="1" smtClean="0"/>
                        <a:t>Rahim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Yar</a:t>
                      </a:r>
                      <a:r>
                        <a:rPr lang="en-US" dirty="0" smtClean="0"/>
                        <a:t> Khan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27.2</a:t>
                      </a:r>
                      <a:endParaRPr lang="en-US" dirty="0"/>
                    </a:p>
                  </a:txBody>
                  <a:tcPr/>
                </a:tc>
              </a:tr>
              <a:tr h="292100">
                <a:tc>
                  <a:txBody>
                    <a:bodyPr/>
                    <a:lstStyle/>
                    <a:p>
                      <a:r>
                        <a:rPr lang="en-US" dirty="0" smtClean="0"/>
                        <a:t>5.   Bahawalpur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23.8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38100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Out of school children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(6-16 Years)</a:t>
            </a:r>
            <a:endParaRPr lang="en-US" dirty="0"/>
          </a:p>
        </p:txBody>
      </p:sp>
      <p:pic>
        <p:nvPicPr>
          <p:cNvPr id="10" name="Content Placeholder 9" descr="oos 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90600" y="1066800"/>
            <a:ext cx="6324600" cy="5462757"/>
          </a:xfrm>
        </p:spPr>
      </p:pic>
      <p:sp>
        <p:nvSpPr>
          <p:cNvPr id="12" name="TextBox 11"/>
          <p:cNvSpPr txBox="1"/>
          <p:nvPr/>
        </p:nvSpPr>
        <p:spPr>
          <a:xfrm>
            <a:off x="7467600" y="1143000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447800"/>
            <a:ext cx="3886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000" b="1" dirty="0" smtClean="0">
                <a:latin typeface="+mj-lt"/>
                <a:ea typeface="+mj-ea"/>
                <a:cs typeface="+mj-cs"/>
              </a:rPr>
              <a:t>Province</a:t>
            </a:r>
            <a:r>
              <a:rPr lang="en-US" sz="1600" b="1" dirty="0" smtClean="0">
                <a:latin typeface="+mj-lt"/>
                <a:ea typeface="+mj-ea"/>
                <a:cs typeface="+mj-cs"/>
              </a:rPr>
              <a:t> wise map showing % children</a:t>
            </a:r>
          </a:p>
          <a:p>
            <a:pPr lvl="0">
              <a:spcBef>
                <a:spcPct val="0"/>
              </a:spcBef>
            </a:pPr>
            <a:r>
              <a:rPr lang="en-US" sz="1600" b="1" dirty="0" smtClean="0">
                <a:latin typeface="+mj-lt"/>
                <a:ea typeface="+mj-ea"/>
                <a:cs typeface="+mj-cs"/>
              </a:rPr>
              <a:t>who are not in school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3546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3600" y="304800"/>
            <a:ext cx="5410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Enrollment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(6-16 Years)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024" y="1752600"/>
            <a:ext cx="7248789" cy="40052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516504" y="4134137"/>
            <a:ext cx="1219200" cy="126188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7%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Out of School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667000"/>
            <a:ext cx="1066800" cy="954107"/>
          </a:xfrm>
          <a:prstGeom prst="rect">
            <a:avLst/>
          </a:prstGeom>
          <a:solidFill>
            <a:srgbClr val="00CC99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93%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Enrolled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3359" y="1774207"/>
            <a:ext cx="857889" cy="3962401"/>
          </a:xfrm>
          <a:prstGeom prst="rect">
            <a:avLst/>
          </a:prstGeom>
          <a:solidFill>
            <a:srgbClr val="F3E4BD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766248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0552" y="2582840"/>
            <a:ext cx="40487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9330" y="3401704"/>
            <a:ext cx="40487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8944" y="3380096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6848" y="4163704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0120" y="4142096"/>
            <a:ext cx="40487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5848" y="4150056"/>
            <a:ext cx="40487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40104" y="4966648"/>
            <a:ext cx="400050" cy="40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7467600" y="1066800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URBAN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93888"/>
          </a:xfr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685800" y="52578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noProof="0" dirty="0" smtClean="0"/>
              <a:t>The proportion of out of school children (girls &amp; boys) has remained the same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905000" y="274638"/>
            <a:ext cx="571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6138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Gender Comparison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6138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 of School Children (6-16 years)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1143000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2590800" y="2133600"/>
          <a:ext cx="4724400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7010400" cy="1020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10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35465"/>
          </a:xfrm>
        </p:spPr>
      </p:pic>
      <p:graphicFrame>
        <p:nvGraphicFramePr>
          <p:cNvPr id="15" name="Chart 14"/>
          <p:cNvGraphicFramePr/>
          <p:nvPr/>
        </p:nvGraphicFramePr>
        <p:xfrm>
          <a:off x="2362200" y="2362200"/>
          <a:ext cx="5181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1676400" y="381000"/>
            <a:ext cx="67818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Class Wise Enrollment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486400"/>
            <a:ext cx="7315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Enrollment decreases as class level increases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>
          <a:xfrm rot="600930">
            <a:off x="4950496" y="3708835"/>
            <a:ext cx="898158" cy="1154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67600" y="1143000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4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3546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819400"/>
            <a:ext cx="4572000" cy="1020762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990099"/>
                </a:solidFill>
              </a:rPr>
              <a:t>QUALITY</a:t>
            </a:r>
            <a:endParaRPr lang="en-US" sz="8800" b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11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038600" y="2667000"/>
            <a:ext cx="4419600" cy="2514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8900" b="1" dirty="0" smtClean="0"/>
              <a:t>66</a:t>
            </a:r>
            <a:r>
              <a:rPr lang="en-US" dirty="0" smtClean="0"/>
              <a:t>%</a:t>
            </a:r>
            <a:br>
              <a:rPr lang="en-US" dirty="0" smtClean="0"/>
            </a:br>
            <a:r>
              <a:rPr lang="en-US" dirty="0" smtClean="0"/>
              <a:t>children in class 5 can read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Story</a:t>
            </a:r>
            <a:r>
              <a:rPr lang="en-US" b="1" dirty="0" smtClean="0"/>
              <a:t> </a:t>
            </a:r>
            <a:r>
              <a:rPr lang="en-US" dirty="0" smtClean="0"/>
              <a:t>in Urdu.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1295400"/>
            <a:ext cx="3352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URDU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4953000" y="609600"/>
            <a:ext cx="4648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4" descr="urdu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3000" y="2362200"/>
            <a:ext cx="2819400" cy="2723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7600" y="1752620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5257800"/>
            <a:ext cx="76962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levels remain poor: 34% of the children from Class 5 cannot read Class 2 level story almost similar to 2012.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953000" y="609600"/>
            <a:ext cx="4648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1295400"/>
            <a:ext cx="3352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URDU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1752620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219200" y="1905000"/>
          <a:ext cx="5867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01000" y="2286000"/>
            <a:ext cx="1143000" cy="457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(Class 5)</a:t>
            </a:r>
            <a:endParaRPr lang="en-US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562600" y="83820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371600"/>
            <a:ext cx="33528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URDU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1828800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199"/>
            <a:ext cx="6019800" cy="6431061"/>
          </a:xfr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609600"/>
            <a:ext cx="3733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000" b="1" dirty="0" smtClean="0">
                <a:latin typeface="+mj-lt"/>
                <a:ea typeface="+mj-ea"/>
                <a:cs typeface="+mj-cs"/>
              </a:rPr>
              <a:t>District </a:t>
            </a:r>
            <a:r>
              <a:rPr lang="en-US" sz="1600" b="1" dirty="0" smtClean="0">
                <a:latin typeface="+mj-lt"/>
                <a:ea typeface="+mj-ea"/>
                <a:cs typeface="+mj-cs"/>
              </a:rPr>
              <a:t>wise map showing % children </a:t>
            </a:r>
          </a:p>
          <a:p>
            <a:pPr lvl="0">
              <a:spcBef>
                <a:spcPct val="0"/>
              </a:spcBef>
            </a:pPr>
            <a:r>
              <a:rPr lang="en-US" sz="1600" b="1" dirty="0" smtClean="0">
                <a:latin typeface="+mj-lt"/>
                <a:ea typeface="+mj-ea"/>
                <a:cs typeface="+mj-cs"/>
              </a:rPr>
              <a:t>who can read story (Class 2 level)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reading 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5973030" cy="5158653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01000" y="2286000"/>
            <a:ext cx="1143000" cy="457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(Class 5)</a:t>
            </a:r>
            <a:endParaRPr lang="en-US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562600" y="83820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371600"/>
            <a:ext cx="33528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URDU/SINDHI/PASHTO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1828800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09600"/>
            <a:ext cx="3733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000" b="1" dirty="0" smtClean="0">
                <a:latin typeface="+mj-lt"/>
                <a:ea typeface="+mj-ea"/>
                <a:cs typeface="+mj-cs"/>
              </a:rPr>
              <a:t>Province</a:t>
            </a:r>
            <a:r>
              <a:rPr lang="en-US" sz="1600" b="1" dirty="0" smtClean="0">
                <a:latin typeface="+mj-lt"/>
                <a:ea typeface="+mj-ea"/>
                <a:cs typeface="+mj-cs"/>
              </a:rPr>
              <a:t> wise map showing % children </a:t>
            </a:r>
          </a:p>
          <a:p>
            <a:pPr lvl="0">
              <a:spcBef>
                <a:spcPct val="0"/>
              </a:spcBef>
            </a:pPr>
            <a:r>
              <a:rPr lang="en-US" sz="1600" b="1" dirty="0" smtClean="0">
                <a:latin typeface="+mj-lt"/>
                <a:ea typeface="+mj-ea"/>
                <a:cs typeface="+mj-cs"/>
              </a:rPr>
              <a:t>who can read story (Class 2 level)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93888"/>
          </a:xfrm>
        </p:spPr>
      </p:pic>
      <p:sp>
        <p:nvSpPr>
          <p:cNvPr id="6" name="Rectangle 5"/>
          <p:cNvSpPr/>
          <p:nvPr/>
        </p:nvSpPr>
        <p:spPr>
          <a:xfrm>
            <a:off x="1981200" y="1143000"/>
            <a:ext cx="3270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ASER PARTNERS</a:t>
            </a:r>
            <a:endParaRPr lang="en-US" sz="3600" dirty="0"/>
          </a:p>
        </p:txBody>
      </p:sp>
      <p:pic>
        <p:nvPicPr>
          <p:cNvPr id="1026" name="Picture 2" descr="E:\Aser\ASER 2013\Partners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7800" y="2819400"/>
            <a:ext cx="7387647" cy="299661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19400" y="20574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16880" y="1838236"/>
            <a:ext cx="5849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10,000 Volunteers – Citizens – Youth ! </a:t>
            </a:r>
            <a:endParaRPr lang="en-US" sz="2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1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038600" y="2667000"/>
            <a:ext cx="4419600" cy="2514600"/>
          </a:xfrm>
        </p:spPr>
        <p:txBody>
          <a:bodyPr>
            <a:normAutofit/>
          </a:bodyPr>
          <a:lstStyle/>
          <a:p>
            <a:pPr algn="l"/>
            <a:r>
              <a:rPr lang="en-US" sz="8900" b="1" dirty="0" smtClean="0"/>
              <a:t>62</a:t>
            </a:r>
            <a:r>
              <a:rPr lang="en-US" dirty="0" smtClean="0"/>
              <a:t>%</a:t>
            </a:r>
            <a:br>
              <a:rPr lang="en-US" dirty="0" smtClean="0"/>
            </a:br>
            <a:r>
              <a:rPr lang="en-US" dirty="0" smtClean="0"/>
              <a:t>children in class 5 can read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Sentences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/>
              <a:t>in English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1295400"/>
            <a:ext cx="3352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ENGLISH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4953000" y="609600"/>
            <a:ext cx="4648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ENGLISH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9200" y="2590800"/>
            <a:ext cx="2790825" cy="23826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7600" y="1752620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5334000"/>
            <a:ext cx="85344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low improvement over the years: 38% of Class 5 children cannot read sentence in English (Class 2 level) in 2013 compared to 39% in 2012.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1295400"/>
            <a:ext cx="33528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ENGLISH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953000" y="609600"/>
            <a:ext cx="4648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1752620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143000" y="1905000"/>
          <a:ext cx="5410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001000" y="2209800"/>
            <a:ext cx="1143000" cy="457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(Class 5)</a:t>
            </a:r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5562600" y="83820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1371600"/>
            <a:ext cx="33528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ENGLISH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1824335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21038"/>
            <a:ext cx="5943600" cy="6136962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381000"/>
            <a:ext cx="3581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000" b="1" dirty="0" smtClean="0">
                <a:latin typeface="+mj-lt"/>
                <a:ea typeface="+mj-ea"/>
                <a:cs typeface="+mj-cs"/>
              </a:rPr>
              <a:t>District</a:t>
            </a:r>
            <a:r>
              <a:rPr lang="en-US" sz="1600" b="1" dirty="0" smtClean="0">
                <a:latin typeface="+mj-lt"/>
                <a:ea typeface="+mj-ea"/>
                <a:cs typeface="+mj-cs"/>
              </a:rPr>
              <a:t> wise map showing % children </a:t>
            </a:r>
          </a:p>
          <a:p>
            <a:pPr lvl="0">
              <a:spcBef>
                <a:spcPct val="0"/>
              </a:spcBef>
            </a:pPr>
            <a:r>
              <a:rPr lang="en-US" sz="1600" b="1" dirty="0" smtClean="0">
                <a:latin typeface="+mj-lt"/>
                <a:ea typeface="+mj-ea"/>
                <a:cs typeface="+mj-cs"/>
              </a:rPr>
              <a:t>who can read sentences (Class 2 level)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nglish map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5791200" cy="5002042"/>
          </a:xfr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001000" y="2209800"/>
            <a:ext cx="1143000" cy="4572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(Class 5)</a:t>
            </a:r>
            <a:endParaRPr lang="en-US" dirty="0"/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5562600" y="83820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1371600"/>
            <a:ext cx="33528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ENGLISH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1824335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81000"/>
            <a:ext cx="3886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000" b="1" dirty="0" smtClean="0">
                <a:latin typeface="+mj-lt"/>
                <a:ea typeface="+mj-ea"/>
                <a:cs typeface="+mj-cs"/>
              </a:rPr>
              <a:t>Province </a:t>
            </a:r>
            <a:r>
              <a:rPr lang="en-US" sz="1600" b="1" dirty="0" smtClean="0">
                <a:latin typeface="+mj-lt"/>
                <a:ea typeface="+mj-ea"/>
                <a:cs typeface="+mj-cs"/>
              </a:rPr>
              <a:t>wise map showing % children </a:t>
            </a:r>
          </a:p>
          <a:p>
            <a:pPr lvl="0">
              <a:spcBef>
                <a:spcPct val="0"/>
              </a:spcBef>
            </a:pPr>
            <a:r>
              <a:rPr lang="en-US" sz="1600" b="1" dirty="0" smtClean="0">
                <a:latin typeface="+mj-lt"/>
                <a:ea typeface="+mj-ea"/>
                <a:cs typeface="+mj-cs"/>
              </a:rPr>
              <a:t>who can read sentences (Class 2 level)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1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038600" y="2590800"/>
            <a:ext cx="4419600" cy="2514600"/>
          </a:xfrm>
        </p:spPr>
        <p:txBody>
          <a:bodyPr>
            <a:normAutofit/>
          </a:bodyPr>
          <a:lstStyle/>
          <a:p>
            <a:pPr algn="l"/>
            <a:r>
              <a:rPr lang="en-US" sz="8900" b="1" dirty="0" smtClean="0"/>
              <a:t>56</a:t>
            </a:r>
            <a:r>
              <a:rPr lang="en-US" dirty="0" smtClean="0"/>
              <a:t>%</a:t>
            </a:r>
            <a:br>
              <a:rPr lang="en-US" dirty="0" smtClean="0"/>
            </a:br>
            <a:r>
              <a:rPr lang="en-US" dirty="0" smtClean="0"/>
              <a:t>children in class 5 can do 2-digit </a:t>
            </a:r>
            <a:r>
              <a:rPr lang="en-US" b="1" dirty="0" smtClean="0">
                <a:solidFill>
                  <a:srgbClr val="038768"/>
                </a:solidFill>
              </a:rPr>
              <a:t>division</a:t>
            </a:r>
            <a:endParaRPr lang="en-US" dirty="0">
              <a:solidFill>
                <a:srgbClr val="03876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1295400"/>
            <a:ext cx="3352800" cy="461665"/>
          </a:xfrm>
          <a:prstGeom prst="rect">
            <a:avLst/>
          </a:prstGeom>
          <a:solidFill>
            <a:srgbClr val="038768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ARITHMETIC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4953000" y="609600"/>
            <a:ext cx="4648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math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2001" y="2819400"/>
            <a:ext cx="3276600" cy="2305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67600" y="1752620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5334000"/>
            <a:ext cx="81534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Arithmetic learning levels remain the same: 44% of class 5 children cannot do division in 2013 &amp; 2012.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1295400"/>
            <a:ext cx="33528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ARITHMETIC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953000" y="609600"/>
            <a:ext cx="4648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1752600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219200" y="2057400"/>
          <a:ext cx="5715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001000" y="22098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(Class 5)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562600" y="83820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371600"/>
            <a:ext cx="33528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ARITHMETIC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1824335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445041"/>
            <a:ext cx="5791200" cy="6419419"/>
          </a:xfr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381000"/>
            <a:ext cx="3657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000" b="1" dirty="0" smtClean="0">
                <a:latin typeface="+mj-lt"/>
                <a:ea typeface="+mj-ea"/>
                <a:cs typeface="+mj-cs"/>
              </a:rPr>
              <a:t>District</a:t>
            </a:r>
            <a:r>
              <a:rPr lang="en-US" sz="1600" b="1" dirty="0" smtClean="0">
                <a:latin typeface="+mj-lt"/>
                <a:ea typeface="+mj-ea"/>
                <a:cs typeface="+mj-cs"/>
              </a:rPr>
              <a:t> wise map showing % children </a:t>
            </a:r>
          </a:p>
          <a:p>
            <a:pPr lvl="0">
              <a:spcBef>
                <a:spcPct val="0"/>
              </a:spcBef>
            </a:pPr>
            <a:r>
              <a:rPr lang="en-US" sz="1600" b="1" dirty="0" smtClean="0">
                <a:latin typeface="+mj-lt"/>
                <a:ea typeface="+mj-ea"/>
                <a:cs typeface="+mj-cs"/>
              </a:rPr>
              <a:t>who can do division (Class 3 level)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th 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418538"/>
            <a:ext cx="5715000" cy="4936226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001000" y="2209800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(Class 5)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562600" y="83820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371600"/>
            <a:ext cx="33528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ARITHMETIC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1808040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457200"/>
            <a:ext cx="3657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000" b="1" dirty="0" smtClean="0">
                <a:latin typeface="+mj-lt"/>
                <a:ea typeface="+mj-ea"/>
                <a:cs typeface="+mj-cs"/>
              </a:rPr>
              <a:t>Province </a:t>
            </a:r>
            <a:r>
              <a:rPr lang="en-US" sz="1600" b="1" dirty="0" smtClean="0">
                <a:latin typeface="+mj-lt"/>
                <a:ea typeface="+mj-ea"/>
                <a:cs typeface="+mj-cs"/>
              </a:rPr>
              <a:t>wise map showing % children </a:t>
            </a:r>
          </a:p>
          <a:p>
            <a:pPr lvl="0">
              <a:spcBef>
                <a:spcPct val="0"/>
              </a:spcBef>
            </a:pPr>
            <a:r>
              <a:rPr lang="en-US" sz="1600" b="1" dirty="0" smtClean="0">
                <a:latin typeface="+mj-lt"/>
                <a:ea typeface="+mj-ea"/>
                <a:cs typeface="+mj-cs"/>
              </a:rPr>
              <a:t>who can do division (Class 3 level)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3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81000" y="5410200"/>
            <a:ext cx="85344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Girls continue to lag behind boys in language and arithmetic competencies. 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1295400"/>
            <a:ext cx="4267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BY GENDER (5-16 YEARS)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4648200" y="619125"/>
            <a:ext cx="3505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1752620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Chart 14"/>
          <p:cNvGraphicFramePr/>
          <p:nvPr/>
        </p:nvGraphicFramePr>
        <p:xfrm>
          <a:off x="1371600" y="2514600"/>
          <a:ext cx="2362200" cy="193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3886200" y="2514600"/>
          <a:ext cx="22860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6324600" y="2514600"/>
          <a:ext cx="22098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800" y="1295400"/>
            <a:ext cx="4267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TYPE OF SCHOOL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648200" y="619125"/>
            <a:ext cx="3505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114800"/>
            <a:ext cx="428466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63%</a:t>
            </a:r>
            <a:r>
              <a:rPr lang="en-US" sz="1400" dirty="0" smtClean="0"/>
              <a:t> of children </a:t>
            </a:r>
            <a:r>
              <a:rPr lang="en-US" sz="1400" dirty="0"/>
              <a:t>in </a:t>
            </a:r>
            <a:r>
              <a:rPr lang="en-US" sz="1400" dirty="0" smtClean="0"/>
              <a:t>government schools (Class 5) while </a:t>
            </a:r>
            <a:r>
              <a:rPr lang="en-US" sz="1400" b="1" dirty="0" smtClean="0">
                <a:solidFill>
                  <a:schemeClr val="accent2"/>
                </a:solidFill>
              </a:rPr>
              <a:t>71%</a:t>
            </a:r>
            <a:r>
              <a:rPr lang="en-US" sz="1400" dirty="0" smtClean="0"/>
              <a:t>  of children in private schools can </a:t>
            </a:r>
            <a:r>
              <a:rPr lang="en-US" sz="1400" dirty="0"/>
              <a:t>read </a:t>
            </a:r>
            <a:r>
              <a:rPr lang="en-US" sz="1400" dirty="0" smtClean="0"/>
              <a:t>a story in Urdu.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58% </a:t>
            </a:r>
            <a:r>
              <a:rPr lang="en-US" sz="1400" dirty="0" smtClean="0"/>
              <a:t>of children in government schools while </a:t>
            </a:r>
            <a:r>
              <a:rPr lang="en-US" sz="1400" b="1" dirty="0" smtClean="0">
                <a:solidFill>
                  <a:schemeClr val="accent2"/>
                </a:solidFill>
              </a:rPr>
              <a:t>70%</a:t>
            </a:r>
            <a:r>
              <a:rPr lang="en-US" sz="1400" dirty="0" smtClean="0"/>
              <a:t> of children in private schools (Class 5) can read sentences in English.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54%</a:t>
            </a:r>
            <a:r>
              <a:rPr lang="en-US" sz="1400" dirty="0" smtClean="0"/>
              <a:t> of children in government schools while </a:t>
            </a:r>
            <a:r>
              <a:rPr lang="en-US" sz="1400" b="1" dirty="0" smtClean="0">
                <a:solidFill>
                  <a:schemeClr val="accent2"/>
                </a:solidFill>
              </a:rPr>
              <a:t>60%</a:t>
            </a:r>
            <a:r>
              <a:rPr lang="en-US" sz="1400" dirty="0" smtClean="0"/>
              <a:t> of children in private schools (Class 5) can do division. 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r>
              <a:rPr lang="en-US" sz="1400" dirty="0" smtClean="0"/>
              <a:t> </a:t>
            </a:r>
            <a:endParaRPr lang="en-US" sz="1400" dirty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" dirty="0"/>
          </a:p>
        </p:txBody>
      </p:sp>
      <p:sp>
        <p:nvSpPr>
          <p:cNvPr id="10" name="Rounded Rectangle 9"/>
          <p:cNvSpPr/>
          <p:nvPr/>
        </p:nvSpPr>
        <p:spPr>
          <a:xfrm>
            <a:off x="609600" y="838200"/>
            <a:ext cx="37338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Learning levels of children enrolled in private schools are better</a:t>
            </a:r>
            <a:endParaRPr lang="en-US" sz="1400" b="1" dirty="0">
              <a:solidFill>
                <a:schemeClr val="tx2"/>
              </a:solidFill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457200" y="1828800"/>
          <a:ext cx="3810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953000" y="1828800"/>
          <a:ext cx="3810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4953000" y="4191000"/>
          <a:ext cx="3810000" cy="2261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ASER PAKISTAN 2010-2015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6858000" cy="4525963"/>
          </a:xfrm>
        </p:spPr>
        <p:txBody>
          <a:bodyPr>
            <a:normAutofit/>
          </a:bodyPr>
          <a:lstStyle/>
          <a:p>
            <a:pPr marL="463550" indent="-463550">
              <a:spcBef>
                <a:spcPts val="1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Citizen led large scale national household survey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(3-16 years).</a:t>
            </a:r>
          </a:p>
          <a:p>
            <a:pPr marL="463550" indent="-463550">
              <a:spcBef>
                <a:spcPts val="1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Quality of education in rural and some urban areas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(5-16 years).</a:t>
            </a:r>
          </a:p>
          <a:p>
            <a:pPr marL="463550" indent="-463550">
              <a:spcBef>
                <a:spcPts val="1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Seeks to provide evidence on learning and access.</a:t>
            </a:r>
          </a:p>
          <a:p>
            <a:pPr marL="463550" indent="-463550">
              <a:spcBef>
                <a:spcPts val="1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Influence National &amp; Provincial policy and actions for Right To Education (RTE) Article 25-A.</a:t>
            </a:r>
          </a:p>
          <a:p>
            <a:pPr marL="463550" indent="-463550">
              <a:spcBef>
                <a:spcPts val="1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Provides information for tracking MDG/EFA trends and targets up to 2015.</a:t>
            </a:r>
          </a:p>
          <a:p>
            <a:pPr marL="463550" indent="-463550">
              <a:spcBef>
                <a:spcPts val="1000"/>
              </a:spcBef>
              <a:buFont typeface="Arial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Influencing goal setting for Post-2015 agenda.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7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1447800" y="2444088"/>
            <a:ext cx="3581400" cy="49859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indent="-256032" algn="ctr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5181600" y="2438400"/>
            <a:ext cx="35052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Urban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5562600"/>
            <a:ext cx="85344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in urban centers are more inclined to take paid tuition</a:t>
            </a:r>
          </a:p>
          <a:p>
            <a:pPr algn="ctr">
              <a:defRPr/>
            </a:pP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1524000"/>
            <a:ext cx="28956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PAID TUITION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048000" y="762000"/>
            <a:ext cx="5943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ADDITIONAL LEARNING SUPPORT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1447800" y="2971800"/>
          <a:ext cx="3581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5181600" y="2971800"/>
          <a:ext cx="3505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1447800" y="3048000"/>
          <a:ext cx="345821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5410200"/>
            <a:ext cx="73914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40% out of school children are at more than ‘beginner’ level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295400"/>
            <a:ext cx="4267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OUT OF SCHOOL CHILDREN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648200" y="609600"/>
            <a:ext cx="3505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67600" y="1752620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304800" y="2362200"/>
          <a:ext cx="24384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6248400" y="2362200"/>
          <a:ext cx="2590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2819400" y="2362200"/>
          <a:ext cx="3352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57199" y="4998488"/>
            <a:ext cx="8229600" cy="1371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Learning levels of children living in urban centers are better  compared to rural counter parts.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1295400"/>
            <a:ext cx="2438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URBAN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648200" y="619125"/>
            <a:ext cx="3505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LEARNING LEVELS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653960" y="2068776"/>
          <a:ext cx="2514600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3320960" y="2068776"/>
          <a:ext cx="2514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/>
        </p:nvGraphicFramePr>
        <p:xfrm>
          <a:off x="6064160" y="2068776"/>
          <a:ext cx="2514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8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6096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*Learning levels are taken for children enrolled in Class 5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524000" y="1981200"/>
          <a:ext cx="70104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76800" y="914400"/>
            <a:ext cx="42672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 &amp; URBAN COMPARISON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6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1400" y="2667000"/>
            <a:ext cx="5257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990099"/>
                </a:solidFill>
              </a:rPr>
              <a:t>School Attendance &amp; Facilities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1000" y="5638800"/>
            <a:ext cx="8534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Teacher attendance in government primary schools is better compared to private primary schools.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Teacher attendance trends have slightly improved as compared to 2012.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295400"/>
            <a:ext cx="42672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TEACHER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267200" y="609600"/>
            <a:ext cx="3505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ATTENDANCE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70160" y="2027832"/>
            <a:ext cx="6096000" cy="3154710"/>
          </a:xfrm>
          <a:prstGeom prst="rect">
            <a:avLst/>
          </a:prstGeom>
          <a:solidFill>
            <a:srgbClr val="F3E4BD"/>
          </a:solidFill>
        </p:spPr>
        <p:txBody>
          <a:bodyPr wrap="square" rtlCol="0">
            <a:spAutoFit/>
          </a:bodyPr>
          <a:lstStyle/>
          <a:p>
            <a:endParaRPr lang="en-US" sz="19900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1752620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Chart 13"/>
          <p:cNvGraphicFramePr/>
          <p:nvPr/>
        </p:nvGraphicFramePr>
        <p:xfrm>
          <a:off x="2928926" y="24288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Picture 14" descr="t-attendance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09600" y="2133600"/>
            <a:ext cx="2010335" cy="2971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66800" y="5638800"/>
            <a:ext cx="72390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Overall children attendance is better in government schools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1295400"/>
            <a:ext cx="4267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CHILDREN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267200" y="609600"/>
            <a:ext cx="3505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+mj-lt"/>
                <a:ea typeface="+mj-ea"/>
                <a:cs typeface="+mj-cs"/>
              </a:rPr>
              <a:t>ATTENDANCE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children attendance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14400" y="2209800"/>
            <a:ext cx="7543800" cy="3166923"/>
          </a:xfrm>
          <a:prstGeom prst="rect">
            <a:avLst/>
          </a:prstGeom>
          <a:solidFill>
            <a:srgbClr val="F3E4BD"/>
          </a:solidFill>
        </p:spPr>
      </p:pic>
      <p:sp>
        <p:nvSpPr>
          <p:cNvPr id="6" name="TextBox 5"/>
          <p:cNvSpPr txBox="1"/>
          <p:nvPr/>
        </p:nvSpPr>
        <p:spPr>
          <a:xfrm>
            <a:off x="7467600" y="1752620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2590800"/>
            <a:ext cx="7924800" cy="923330"/>
          </a:xfrm>
          <a:prstGeom prst="rect">
            <a:avLst/>
          </a:prstGeom>
          <a:solidFill>
            <a:srgbClr val="F3E4BD"/>
          </a:solidFill>
        </p:spPr>
        <p:txBody>
          <a:bodyPr wrap="square" rtlCol="0">
            <a:spAutoFit/>
          </a:bodyPr>
          <a:lstStyle/>
          <a:p>
            <a:endParaRPr lang="en-US" sz="5400" dirty="0"/>
          </a:p>
        </p:txBody>
      </p:sp>
      <p:sp>
        <p:nvSpPr>
          <p:cNvPr id="12" name="Rectangular Callout 11"/>
          <p:cNvSpPr/>
          <p:nvPr/>
        </p:nvSpPr>
        <p:spPr>
          <a:xfrm>
            <a:off x="914400" y="2667000"/>
            <a:ext cx="685800" cy="685800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86%</a:t>
            </a:r>
            <a:endParaRPr lang="en-US" dirty="0"/>
          </a:p>
        </p:txBody>
      </p:sp>
      <p:sp>
        <p:nvSpPr>
          <p:cNvPr id="19" name="Rectangular Callout 18"/>
          <p:cNvSpPr/>
          <p:nvPr/>
        </p:nvSpPr>
        <p:spPr>
          <a:xfrm>
            <a:off x="1676400" y="2667000"/>
            <a:ext cx="685800" cy="68580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86%</a:t>
            </a:r>
            <a:endParaRPr lang="en-US" dirty="0"/>
          </a:p>
        </p:txBody>
      </p:sp>
      <p:sp>
        <p:nvSpPr>
          <p:cNvPr id="15" name="Rectangular Callout 14"/>
          <p:cNvSpPr/>
          <p:nvPr/>
        </p:nvSpPr>
        <p:spPr>
          <a:xfrm>
            <a:off x="3124200" y="2667000"/>
            <a:ext cx="685800" cy="685800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89%</a:t>
            </a:r>
            <a:endParaRPr lang="en-US" dirty="0"/>
          </a:p>
        </p:txBody>
      </p:sp>
      <p:sp>
        <p:nvSpPr>
          <p:cNvPr id="18" name="Rectangular Callout 17"/>
          <p:cNvSpPr/>
          <p:nvPr/>
        </p:nvSpPr>
        <p:spPr>
          <a:xfrm>
            <a:off x="3886200" y="2667000"/>
            <a:ext cx="685800" cy="68580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88%</a:t>
            </a:r>
            <a:endParaRPr lang="en-US" dirty="0"/>
          </a:p>
        </p:txBody>
      </p:sp>
      <p:sp>
        <p:nvSpPr>
          <p:cNvPr id="14" name="Rectangular Callout 13"/>
          <p:cNvSpPr/>
          <p:nvPr/>
        </p:nvSpPr>
        <p:spPr>
          <a:xfrm>
            <a:off x="5105400" y="2667000"/>
            <a:ext cx="685800" cy="685800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90%</a:t>
            </a:r>
            <a:endParaRPr lang="en-US" dirty="0"/>
          </a:p>
        </p:txBody>
      </p:sp>
      <p:sp>
        <p:nvSpPr>
          <p:cNvPr id="17" name="Rectangular Callout 16"/>
          <p:cNvSpPr/>
          <p:nvPr/>
        </p:nvSpPr>
        <p:spPr>
          <a:xfrm>
            <a:off x="5943600" y="2667000"/>
            <a:ext cx="685800" cy="68580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88%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7010400" y="2667000"/>
            <a:ext cx="685800" cy="685800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92%</a:t>
            </a:r>
            <a:endParaRPr lang="en-US" dirty="0"/>
          </a:p>
        </p:txBody>
      </p:sp>
      <p:sp>
        <p:nvSpPr>
          <p:cNvPr id="16" name="Rectangular Callout 15"/>
          <p:cNvSpPr/>
          <p:nvPr/>
        </p:nvSpPr>
        <p:spPr>
          <a:xfrm>
            <a:off x="7772400" y="2667000"/>
            <a:ext cx="685800" cy="685800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88%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352800" y="2209800"/>
            <a:ext cx="228600" cy="228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029200" y="2209800"/>
            <a:ext cx="228600" cy="228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533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MULTI-GRADE TEACHING</a:t>
            </a:r>
            <a:endParaRPr lang="en-US" sz="3200" b="1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89281" y="1828800"/>
            <a:ext cx="4040188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/>
          <a:p>
            <a:pPr marL="365760" indent="-256032" algn="ctr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 dirty="0" smtClean="0">
                <a:solidFill>
                  <a:schemeClr val="bg1"/>
                </a:solidFill>
              </a:rPr>
              <a:t>Rural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707577" y="1828800"/>
            <a:ext cx="4041775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Urban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6800" y="5638800"/>
            <a:ext cx="69342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Multi-grade teaching is higher in rural areas of Punjab. However, the difference is not much.</a:t>
            </a:r>
            <a:endParaRPr lang="en-US" sz="1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4724400" y="2438400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/>
        </p:nvGraphicFramePr>
        <p:xfrm>
          <a:off x="533400" y="2438400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667000" y="2757055"/>
            <a:ext cx="3505200" cy="2362200"/>
          </a:xfrm>
          <a:prstGeom prst="rect">
            <a:avLst/>
          </a:prstGeom>
          <a:solidFill>
            <a:srgbClr val="FAF4D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8400" y="2757055"/>
            <a:ext cx="2514600" cy="2362200"/>
          </a:xfrm>
          <a:prstGeom prst="rect">
            <a:avLst/>
          </a:prstGeom>
          <a:solidFill>
            <a:srgbClr val="FAF4D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1000" y="2757055"/>
            <a:ext cx="2209800" cy="2362200"/>
          </a:xfrm>
          <a:prstGeom prst="rect">
            <a:avLst/>
          </a:prstGeom>
          <a:solidFill>
            <a:srgbClr val="FAF4DA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OUNDARY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62250" y="3038475"/>
            <a:ext cx="3291840" cy="1886041"/>
          </a:xfrm>
          <a:prstGeom prst="rect">
            <a:avLst/>
          </a:prstGeom>
        </p:spPr>
      </p:pic>
      <p:pic>
        <p:nvPicPr>
          <p:cNvPr id="11" name="Picture 10" descr="TOILET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24600" y="3048000"/>
            <a:ext cx="2286000" cy="1951892"/>
          </a:xfrm>
          <a:prstGeom prst="rect">
            <a:avLst/>
          </a:prstGeom>
        </p:spPr>
      </p:pic>
      <p:pic>
        <p:nvPicPr>
          <p:cNvPr id="12" name="Picture 11" descr="WATER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9600" y="2895600"/>
            <a:ext cx="1691387" cy="19980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19600" y="1295400"/>
            <a:ext cx="47244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GOVERNMENT PRIMARY SCHOOL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3124200" y="533400"/>
            <a:ext cx="35052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BASIC FACILITIES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3400" y="5410200"/>
            <a:ext cx="80010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facilities in schools are still missing: 5% government primary schools do not have drinkable water facility, 20% do not have complete boundary walls and 14% do not have usable toilets. </a:t>
            </a:r>
            <a:endParaRPr lang="en-US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600" y="1752620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5608" y="4294496"/>
            <a:ext cx="7620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95%</a:t>
            </a:r>
            <a:endParaRPr lang="en-US" sz="2400" b="1" dirty="0"/>
          </a:p>
        </p:txBody>
      </p:sp>
      <p:sp>
        <p:nvSpPr>
          <p:cNvPr id="23" name="Rectangular Callout 22"/>
          <p:cNvSpPr/>
          <p:nvPr/>
        </p:nvSpPr>
        <p:spPr>
          <a:xfrm>
            <a:off x="4593608" y="3429000"/>
            <a:ext cx="762000" cy="457200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80%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911152" y="4267200"/>
            <a:ext cx="7620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86%</a:t>
            </a:r>
            <a:endParaRPr lang="en-US" sz="2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7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2400" y="2057400"/>
            <a:ext cx="472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990099"/>
                </a:solidFill>
              </a:rPr>
              <a:t>Dissemination with a Difference!</a:t>
            </a:r>
          </a:p>
          <a:p>
            <a:r>
              <a:rPr lang="en-US" sz="3600" b="1" dirty="0" smtClean="0">
                <a:solidFill>
                  <a:srgbClr val="990099"/>
                </a:solidFill>
              </a:rPr>
              <a:t>Mobilizing a Citizens’ Movement for Quality Education in Pakistan </a:t>
            </a:r>
            <a:endParaRPr lang="en-US" sz="3600" b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3546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ASER ASSESSMENT TOOLS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295400" y="1447800"/>
            <a:ext cx="533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ASER Assessment tools :</a:t>
            </a:r>
          </a:p>
          <a:p>
            <a:r>
              <a:rPr lang="en-US" sz="2400" b="1" dirty="0" smtClean="0"/>
              <a:t>1. LEARNING 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Reading (Urdu/Sindhi/Pashto)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Arithmetic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English  </a:t>
            </a:r>
          </a:p>
          <a:p>
            <a:endParaRPr lang="en-US" sz="28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56113">
            <a:off x="6524191" y="1459273"/>
            <a:ext cx="2218351" cy="174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744812">
            <a:off x="6903911" y="3294804"/>
            <a:ext cx="1734172" cy="135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851027">
            <a:off x="6983664" y="4439952"/>
            <a:ext cx="1746523" cy="135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38200" y="35814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Assessments are based on Class II level curriculum for English &amp; Urdu/Sindhi/Pashto and Class III level for Arithmetic. 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609600" y="51816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sz="2400" b="1" dirty="0" smtClean="0"/>
              <a:t>HOUSEHOLD SURVEY </a:t>
            </a:r>
          </a:p>
          <a:p>
            <a:pPr marL="342900" indent="-342900">
              <a:buAutoNum type="arabicPeriod" startAt="2"/>
            </a:pPr>
            <a:r>
              <a:rPr lang="en-US" sz="2400" b="1" dirty="0" smtClean="0"/>
              <a:t>SCHOOL SURVEY – GOVERNMENT  &amp; PRIVATE  </a:t>
            </a:r>
            <a:endParaRPr lang="en-US" sz="2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914400" y="1524000"/>
            <a:ext cx="7848600" cy="5151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800100" lvl="1" indent="-342900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1900" noProof="0" dirty="0" smtClean="0">
                <a:latin typeface="Calibri" pitchFamily="34" charset="0"/>
              </a:rPr>
              <a:t>ASER </a:t>
            </a:r>
            <a:r>
              <a:rPr lang="en-US" sz="1900" noProof="0" dirty="0" err="1" smtClean="0">
                <a:latin typeface="Calibri" pitchFamily="34" charset="0"/>
              </a:rPr>
              <a:t>Baithaks</a:t>
            </a:r>
            <a:r>
              <a:rPr lang="en-US" sz="1900" noProof="0" dirty="0" smtClean="0">
                <a:latin typeface="Calibri" pitchFamily="34" charset="0"/>
              </a:rPr>
              <a:t>/</a:t>
            </a:r>
            <a:r>
              <a:rPr lang="en-US" sz="1900" noProof="0" dirty="0" err="1" smtClean="0">
                <a:latin typeface="Calibri" pitchFamily="34" charset="0"/>
              </a:rPr>
              <a:t>Jirgas</a:t>
            </a:r>
            <a:r>
              <a:rPr lang="en-US" sz="1900" noProof="0" dirty="0" smtClean="0">
                <a:latin typeface="Calibri" pitchFamily="34" charset="0"/>
              </a:rPr>
              <a:t>/</a:t>
            </a:r>
            <a:r>
              <a:rPr lang="en-US" sz="1900" noProof="0" dirty="0" err="1" smtClean="0">
                <a:latin typeface="Calibri" pitchFamily="34" charset="0"/>
              </a:rPr>
              <a:t>Katcheries</a:t>
            </a:r>
            <a:r>
              <a:rPr lang="en-US" sz="1900" noProof="0" dirty="0" smtClean="0">
                <a:latin typeface="Calibri" pitchFamily="34" charset="0"/>
              </a:rPr>
              <a:t> (village/area gatherings) stakeholders: parents, communities, children, teachers . teachers, parents, children, government field officials to demand  ACTION FOR IMPROVEMENT!</a:t>
            </a:r>
          </a:p>
          <a:p>
            <a:pPr marL="800100" lvl="1" indent="-342900" algn="just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1900" noProof="0" dirty="0" smtClean="0">
                <a:latin typeface="Calibri" pitchFamily="34" charset="0"/>
              </a:rPr>
              <a:t>Teacher Unions &amp; Associations </a:t>
            </a:r>
            <a:r>
              <a:rPr lang="en-US" sz="1900" noProof="0" dirty="0" err="1" smtClean="0">
                <a:latin typeface="Calibri" pitchFamily="34" charset="0"/>
              </a:rPr>
              <a:t>Baithaks</a:t>
            </a:r>
            <a:endParaRPr lang="en-US" sz="1900" noProof="0" dirty="0" smtClean="0">
              <a:latin typeface="Calibri" pitchFamily="34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1900" dirty="0" smtClean="0">
                <a:latin typeface="Calibri" pitchFamily="34" charset="0"/>
              </a:rPr>
              <a:t>District/Provincial/Federal Education &amp; Literacy Departments </a:t>
            </a:r>
          </a:p>
          <a:p>
            <a:pPr marL="1257300" lvl="2" indent="-342900" algn="just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900" noProof="0" dirty="0" smtClean="0">
                <a:latin typeface="Calibri" pitchFamily="34" charset="0"/>
              </a:rPr>
              <a:t>(Local, District, Provincial, National &amp; International)</a:t>
            </a:r>
          </a:p>
          <a:p>
            <a:pPr marL="800100" lvl="1" indent="-342900" algn="just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1900" dirty="0">
                <a:latin typeface="Calibri" pitchFamily="34" charset="0"/>
              </a:rPr>
              <a:t>Youth Groups  </a:t>
            </a:r>
            <a:r>
              <a:rPr lang="en-US" sz="1900" dirty="0" smtClean="0">
                <a:latin typeface="Calibri" pitchFamily="34" charset="0"/>
              </a:rPr>
              <a:t>- mobilizing Ambassadors for Learning </a:t>
            </a:r>
            <a:endParaRPr lang="en-US" sz="1900" dirty="0">
              <a:latin typeface="Calibri" pitchFamily="34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1900" dirty="0" smtClean="0">
                <a:latin typeface="Calibri" pitchFamily="34" charset="0"/>
              </a:rPr>
              <a:t>Parliamentarians </a:t>
            </a:r>
            <a:r>
              <a:rPr lang="en-US" sz="1900" dirty="0">
                <a:latin typeface="Calibri" pitchFamily="34" charset="0"/>
              </a:rPr>
              <a:t>– politicians knocking on the doors in their </a:t>
            </a:r>
            <a:r>
              <a:rPr lang="en-US" sz="1900" dirty="0" smtClean="0">
                <a:latin typeface="Calibri" pitchFamily="34" charset="0"/>
              </a:rPr>
              <a:t>constituencies </a:t>
            </a:r>
            <a:endParaRPr lang="en-US" sz="1900" dirty="0">
              <a:latin typeface="Calibri" pitchFamily="34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1900" dirty="0" smtClean="0">
                <a:latin typeface="Calibri" pitchFamily="34" charset="0"/>
              </a:rPr>
              <a:t>Judiciary &amp; Judicial Academies- evidence backed judgments on 25 A</a:t>
            </a:r>
          </a:p>
          <a:p>
            <a:pPr marL="800100" lvl="1" indent="-342900" algn="just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1900" dirty="0" smtClean="0">
                <a:latin typeface="Calibri" pitchFamily="34" charset="0"/>
              </a:rPr>
              <a:t>Academia/University /Research Groups - Pakistan &amp; Abroad   </a:t>
            </a:r>
          </a:p>
          <a:p>
            <a:pPr marL="800100" lvl="1" indent="-342900" algn="just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1900" dirty="0" smtClean="0">
                <a:latin typeface="Calibri" pitchFamily="34" charset="0"/>
              </a:rPr>
              <a:t>Civil Society Organizations – nationwide- globally    </a:t>
            </a:r>
          </a:p>
          <a:p>
            <a:pPr marL="800100" lvl="1" indent="-342900" algn="just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1900" noProof="0" dirty="0" smtClean="0">
                <a:latin typeface="Calibri" pitchFamily="34" charset="0"/>
              </a:rPr>
              <a:t>Social Media </a:t>
            </a:r>
          </a:p>
          <a:p>
            <a:pPr marL="800100" lvl="1" indent="-342900" algn="just">
              <a:spcBef>
                <a:spcPct val="20000"/>
              </a:spcBef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1900" noProof="0" dirty="0" smtClean="0">
                <a:latin typeface="Calibri" pitchFamily="34" charset="0"/>
              </a:rPr>
              <a:t>Media – Media – Media ! 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981200" y="457200"/>
            <a:ext cx="5867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ASER 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Dissemination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Segmented Groups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Accountability &amp;  Action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3888"/>
          </a:xfrm>
        </p:spPr>
      </p:pic>
      <p:sp>
        <p:nvSpPr>
          <p:cNvPr id="6" name="Rectangle 5"/>
          <p:cNvSpPr/>
          <p:nvPr/>
        </p:nvSpPr>
        <p:spPr>
          <a:xfrm>
            <a:off x="1981200" y="1143000"/>
            <a:ext cx="5444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Supporters of ASER Pakistan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2438400"/>
            <a:ext cx="2452426" cy="837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4343400"/>
            <a:ext cx="2884345" cy="1299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2209800"/>
            <a:ext cx="3013745" cy="1173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4038600"/>
            <a:ext cx="1200958" cy="175274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8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53340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Edwardian Script ITC" pitchFamily="66" charset="0"/>
              </a:rPr>
              <a:t>Thank You </a:t>
            </a:r>
            <a:endParaRPr lang="en-US" sz="6000" b="1" dirty="0">
              <a:latin typeface="Edwardian Script ITC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22535"/>
            <a:ext cx="9144000" cy="6835465"/>
          </a:xfrm>
        </p:spPr>
      </p:pic>
      <p:sp>
        <p:nvSpPr>
          <p:cNvPr id="5" name="Rectangle 4"/>
          <p:cNvSpPr/>
          <p:nvPr/>
        </p:nvSpPr>
        <p:spPr>
          <a:xfrm>
            <a:off x="3200400" y="381000"/>
            <a:ext cx="3723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/>
              <a:t>Scale of the Survey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981200" y="1600200"/>
            <a:ext cx="1787541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r-PK" sz="6600" b="1" dirty="0" smtClean="0">
                <a:solidFill>
                  <a:srgbClr val="996633"/>
                </a:solidFill>
              </a:rPr>
              <a:t>36</a:t>
            </a:r>
            <a:endParaRPr lang="en-US" sz="6600" b="1" dirty="0" smtClean="0">
              <a:solidFill>
                <a:srgbClr val="996633"/>
              </a:solidFill>
            </a:endParaRPr>
          </a:p>
          <a:p>
            <a:pPr algn="ctr"/>
            <a:r>
              <a:rPr lang="en-US" sz="2000" dirty="0" smtClean="0"/>
              <a:t>Districts (Rural)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57912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62,634 Children (3-16 Years) | 1,928 Schools | 1,141 Villages |22,704 Households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6489080" y="3276600"/>
            <a:ext cx="2022028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r-PK" sz="6600" b="1" dirty="0" smtClean="0">
                <a:solidFill>
                  <a:srgbClr val="996633"/>
                </a:solidFill>
              </a:rPr>
              <a:t>4</a:t>
            </a:r>
            <a:endParaRPr lang="en-US" sz="6600" b="1" dirty="0" smtClean="0">
              <a:solidFill>
                <a:srgbClr val="996633"/>
              </a:solidFill>
            </a:endParaRPr>
          </a:p>
          <a:p>
            <a:pPr algn="ctr"/>
            <a:r>
              <a:rPr lang="en-US" sz="2000" dirty="0" smtClean="0"/>
              <a:t>Districts (Urban*)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6324600"/>
            <a:ext cx="31165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*Urban: </a:t>
            </a:r>
            <a:r>
              <a:rPr lang="en-US" sz="1050" dirty="0" err="1" smtClean="0"/>
              <a:t>Rahim</a:t>
            </a:r>
            <a:r>
              <a:rPr lang="en-US" sz="1050" dirty="0" smtClean="0"/>
              <a:t> </a:t>
            </a:r>
            <a:r>
              <a:rPr lang="en-US" sz="1050" dirty="0" err="1" smtClean="0"/>
              <a:t>Yar</a:t>
            </a:r>
            <a:r>
              <a:rPr lang="en-US" sz="1050" dirty="0" smtClean="0"/>
              <a:t> Khan, Multan, Faisalabad, Lahore. </a:t>
            </a:r>
            <a:endParaRPr lang="en-US" sz="105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8600"/>
            <a:ext cx="4925568" cy="55321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667000"/>
            <a:ext cx="4876800" cy="1020762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990099"/>
                </a:solidFill>
              </a:rPr>
              <a:t>FINDINGS </a:t>
            </a:r>
            <a:endParaRPr lang="en-US" sz="8800" b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3546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3600" y="304800"/>
            <a:ext cx="5410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Enrollment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(6-16 Years)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1066800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024" y="1752600"/>
            <a:ext cx="7248789" cy="40052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3359" y="1774207"/>
            <a:ext cx="857889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9330" y="3401704"/>
            <a:ext cx="40487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0552" y="2582840"/>
            <a:ext cx="40487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1766248"/>
            <a:ext cx="38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3546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33600" y="304800"/>
            <a:ext cx="5410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Enrollment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(6-10 Years)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1066800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146" name="AutoShape 2" descr="https://mail.google.com/mail/u/0/?ui=2&amp;ik=81f0590587&amp;view=att&amp;th=14406dd3d1c19fa6&amp;attid=0.1&amp;disp=emb&amp;zw&amp;atsh=1"/>
          <p:cNvSpPr>
            <a:spLocks noChangeAspect="1" noChangeArrowheads="1"/>
          </p:cNvSpPr>
          <p:nvPr/>
        </p:nvSpPr>
        <p:spPr bwMode="auto">
          <a:xfrm>
            <a:off x="63500" y="-136525"/>
            <a:ext cx="5981700" cy="3781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https://mail.google.com/mail/u/0/?ui=2&amp;ik=81f0590587&amp;view=att&amp;th=14406dd3d1c19fa6&amp;attid=0.1&amp;disp=emb&amp;zw&amp;atsh=1"/>
          <p:cNvSpPr>
            <a:spLocks noChangeAspect="1" noChangeArrowheads="1"/>
          </p:cNvSpPr>
          <p:nvPr/>
        </p:nvSpPr>
        <p:spPr bwMode="auto">
          <a:xfrm>
            <a:off x="155575" y="-1812925"/>
            <a:ext cx="5981700" cy="3781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 descr="C:\Users\ita\Downloads\6-10 punjab enroll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38287"/>
            <a:ext cx="7330220" cy="46339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38100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Out of school children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(6-16 Years)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67600" y="1143000"/>
            <a:ext cx="16764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RURAL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28092"/>
            <a:ext cx="6172200" cy="572817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1447800"/>
            <a:ext cx="3733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2000" b="1" dirty="0" smtClean="0">
                <a:latin typeface="+mj-lt"/>
                <a:ea typeface="+mj-ea"/>
                <a:cs typeface="+mj-cs"/>
              </a:rPr>
              <a:t>District </a:t>
            </a:r>
            <a:r>
              <a:rPr lang="en-US" sz="1600" b="1" dirty="0" smtClean="0">
                <a:latin typeface="+mj-lt"/>
                <a:ea typeface="+mj-ea"/>
                <a:cs typeface="+mj-cs"/>
              </a:rPr>
              <a:t>wise map showing % children</a:t>
            </a:r>
          </a:p>
          <a:p>
            <a:pPr lvl="0">
              <a:spcBef>
                <a:spcPct val="0"/>
              </a:spcBef>
            </a:pPr>
            <a:r>
              <a:rPr lang="en-US" sz="1600" b="1" dirty="0" smtClean="0">
                <a:latin typeface="+mj-lt"/>
                <a:ea typeface="+mj-ea"/>
                <a:cs typeface="+mj-cs"/>
              </a:rPr>
              <a:t>who are not in school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3575</TotalTime>
  <Words>1262</Words>
  <Application>Microsoft Office PowerPoint</Application>
  <PresentationFormat>On-screen Show (4:3)</PresentationFormat>
  <Paragraphs>306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ASER PAKISTAN</vt:lpstr>
      <vt:lpstr>Slide 2</vt:lpstr>
      <vt:lpstr>ASER PAKISTAN 2010-2015</vt:lpstr>
      <vt:lpstr>ASER ASSESSMENT TOOLS</vt:lpstr>
      <vt:lpstr>Slide 5</vt:lpstr>
      <vt:lpstr>FINDINGS </vt:lpstr>
      <vt:lpstr>Slide 7</vt:lpstr>
      <vt:lpstr>Slide 8</vt:lpstr>
      <vt:lpstr>Out of school children  (6-16 Years)</vt:lpstr>
      <vt:lpstr>Out of school children – Punjab  (6-16 Years)</vt:lpstr>
      <vt:lpstr>Out of school children   (6-16 Years)</vt:lpstr>
      <vt:lpstr>Slide 12</vt:lpstr>
      <vt:lpstr>Slide 13</vt:lpstr>
      <vt:lpstr>Slide 14</vt:lpstr>
      <vt:lpstr>QUALITY</vt:lpstr>
      <vt:lpstr>66% children in class 5 can read Story in Urdu. </vt:lpstr>
      <vt:lpstr>Slide 17</vt:lpstr>
      <vt:lpstr>(Class 5)</vt:lpstr>
      <vt:lpstr>(Class 5)</vt:lpstr>
      <vt:lpstr>62% children in class 5 can read Sentences in English</vt:lpstr>
      <vt:lpstr>Slide 21</vt:lpstr>
      <vt:lpstr>(Class 5)</vt:lpstr>
      <vt:lpstr>(Class 5)</vt:lpstr>
      <vt:lpstr>56% children in class 5 can do 2-digit division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ASER PAKISTAN</dc:title>
  <dc:creator>Jutt</dc:creator>
  <cp:lastModifiedBy>ita</cp:lastModifiedBy>
  <cp:revision>168</cp:revision>
  <dcterms:created xsi:type="dcterms:W3CDTF">2014-01-10T16:13:52Z</dcterms:created>
  <dcterms:modified xsi:type="dcterms:W3CDTF">2014-02-10T05:59:14Z</dcterms:modified>
</cp:coreProperties>
</file>